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39"/>
  </p:notesMasterIdLst>
  <p:sldIdLst>
    <p:sldId id="256" r:id="rId2"/>
    <p:sldId id="257" r:id="rId3"/>
    <p:sldId id="258" r:id="rId4"/>
    <p:sldId id="260" r:id="rId5"/>
    <p:sldId id="259" r:id="rId6"/>
    <p:sldId id="262" r:id="rId7"/>
    <p:sldId id="297" r:id="rId8"/>
    <p:sldId id="268" r:id="rId9"/>
    <p:sldId id="294" r:id="rId10"/>
    <p:sldId id="296" r:id="rId11"/>
    <p:sldId id="295" r:id="rId12"/>
    <p:sldId id="304" r:id="rId13"/>
    <p:sldId id="300" r:id="rId14"/>
    <p:sldId id="306" r:id="rId15"/>
    <p:sldId id="274" r:id="rId16"/>
    <p:sldId id="275" r:id="rId17"/>
    <p:sldId id="276" r:id="rId18"/>
    <p:sldId id="277" r:id="rId19"/>
    <p:sldId id="278" r:id="rId20"/>
    <p:sldId id="263" r:id="rId21"/>
    <p:sldId id="267" r:id="rId22"/>
    <p:sldId id="305" r:id="rId23"/>
    <p:sldId id="269" r:id="rId24"/>
    <p:sldId id="270" r:id="rId25"/>
    <p:sldId id="272" r:id="rId26"/>
    <p:sldId id="273" r:id="rId27"/>
    <p:sldId id="307" r:id="rId28"/>
    <p:sldId id="279" r:id="rId29"/>
    <p:sldId id="280" r:id="rId30"/>
    <p:sldId id="283" r:id="rId31"/>
    <p:sldId id="284" r:id="rId32"/>
    <p:sldId id="285" r:id="rId33"/>
    <p:sldId id="286" r:id="rId34"/>
    <p:sldId id="287" r:id="rId35"/>
    <p:sldId id="288" r:id="rId36"/>
    <p:sldId id="290" r:id="rId37"/>
    <p:sldId id="292" r:id="rId38"/>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9466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E597F658-DAAA-48CB-B0A5-9DEC9CC9B9CE}" type="datetimeFigureOut">
              <a:rPr lang="en-US" smtClean="0"/>
              <a:t>1/27/2022</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EC99C165-55FF-4F2E-875F-5C92B2975C89}" type="slidenum">
              <a:rPr lang="en-US" smtClean="0"/>
              <a:t>‹#›</a:t>
            </a:fld>
            <a:endParaRPr lang="en-US"/>
          </a:p>
        </p:txBody>
      </p:sp>
    </p:spTree>
    <p:extLst>
      <p:ext uri="{BB962C8B-B14F-4D97-AF65-F5344CB8AC3E}">
        <p14:creationId xmlns:p14="http://schemas.microsoft.com/office/powerpoint/2010/main" val="262527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visor.mo.gov/main/OneChapter.aspx?chapter=6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C165-55FF-4F2E-875F-5C92B2975C89}" type="slidenum">
              <a:rPr lang="en-US" smtClean="0"/>
              <a:t>1</a:t>
            </a:fld>
            <a:endParaRPr lang="en-US"/>
          </a:p>
        </p:txBody>
      </p:sp>
    </p:spTree>
    <p:extLst>
      <p:ext uri="{BB962C8B-B14F-4D97-AF65-F5344CB8AC3E}">
        <p14:creationId xmlns:p14="http://schemas.microsoft.com/office/powerpoint/2010/main" val="172589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CHARGE</a:t>
            </a:r>
          </a:p>
        </p:txBody>
      </p:sp>
      <p:sp>
        <p:nvSpPr>
          <p:cNvPr id="4" name="Slide Number Placeholder 3"/>
          <p:cNvSpPr>
            <a:spLocks noGrp="1"/>
          </p:cNvSpPr>
          <p:nvPr>
            <p:ph type="sldNum" sz="quarter" idx="5"/>
          </p:nvPr>
        </p:nvSpPr>
        <p:spPr/>
        <p:txBody>
          <a:bodyPr/>
          <a:lstStyle/>
          <a:p>
            <a:fld id="{EC99C165-55FF-4F2E-875F-5C92B2975C89}" type="slidenum">
              <a:rPr lang="en-US" smtClean="0"/>
              <a:t>28</a:t>
            </a:fld>
            <a:endParaRPr lang="en-US"/>
          </a:p>
        </p:txBody>
      </p:sp>
    </p:spTree>
    <p:extLst>
      <p:ext uri="{BB962C8B-B14F-4D97-AF65-F5344CB8AC3E}">
        <p14:creationId xmlns:p14="http://schemas.microsoft.com/office/powerpoint/2010/main" val="165169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Quote from Minnesota Justice Information Services “Our Superintendent’s take on the matter is that collecting the data allows us to drive the narrative rather than others with anecdotal information. In addition, he believes that it is better to be transparent so we can be proactive in identifying any potential issues or problems and take steps to make improvements. It also helps in showing the whole picture.” </a:t>
            </a:r>
            <a:endParaRPr lang="en-US" dirty="0"/>
          </a:p>
        </p:txBody>
      </p:sp>
      <p:sp>
        <p:nvSpPr>
          <p:cNvPr id="4" name="Slide Number Placeholder 3"/>
          <p:cNvSpPr>
            <a:spLocks noGrp="1"/>
          </p:cNvSpPr>
          <p:nvPr>
            <p:ph type="sldNum" sz="quarter" idx="5"/>
          </p:nvPr>
        </p:nvSpPr>
        <p:spPr/>
        <p:txBody>
          <a:bodyPr/>
          <a:lstStyle/>
          <a:p>
            <a:fld id="{EC99C165-55FF-4F2E-875F-5C92B2975C89}" type="slidenum">
              <a:rPr lang="en-US" smtClean="0"/>
              <a:t>2</a:t>
            </a:fld>
            <a:endParaRPr lang="en-US"/>
          </a:p>
        </p:txBody>
      </p:sp>
    </p:spTree>
    <p:extLst>
      <p:ext uri="{BB962C8B-B14F-4D97-AF65-F5344CB8AC3E}">
        <p14:creationId xmlns:p14="http://schemas.microsoft.com/office/powerpoint/2010/main" val="383522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DPS Policies and Standards set guidelines</a:t>
            </a:r>
          </a:p>
        </p:txBody>
      </p:sp>
      <p:sp>
        <p:nvSpPr>
          <p:cNvPr id="4" name="Slide Number Placeholder 3"/>
          <p:cNvSpPr>
            <a:spLocks noGrp="1"/>
          </p:cNvSpPr>
          <p:nvPr>
            <p:ph type="sldNum" sz="quarter" idx="5"/>
          </p:nvPr>
        </p:nvSpPr>
        <p:spPr/>
        <p:txBody>
          <a:bodyPr/>
          <a:lstStyle/>
          <a:p>
            <a:fld id="{EC99C165-55FF-4F2E-875F-5C92B2975C89}" type="slidenum">
              <a:rPr lang="en-US" smtClean="0"/>
              <a:t>4</a:t>
            </a:fld>
            <a:endParaRPr lang="en-US"/>
          </a:p>
        </p:txBody>
      </p:sp>
    </p:spTree>
    <p:extLst>
      <p:ext uri="{BB962C8B-B14F-4D97-AF65-F5344CB8AC3E}">
        <p14:creationId xmlns:p14="http://schemas.microsoft.com/office/powerpoint/2010/main" val="48734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not included </a:t>
            </a:r>
          </a:p>
        </p:txBody>
      </p:sp>
      <p:sp>
        <p:nvSpPr>
          <p:cNvPr id="4" name="Slide Number Placeholder 3"/>
          <p:cNvSpPr>
            <a:spLocks noGrp="1"/>
          </p:cNvSpPr>
          <p:nvPr>
            <p:ph type="sldNum" sz="quarter" idx="5"/>
          </p:nvPr>
        </p:nvSpPr>
        <p:spPr/>
        <p:txBody>
          <a:bodyPr/>
          <a:lstStyle/>
          <a:p>
            <a:fld id="{EC99C165-55FF-4F2E-875F-5C92B2975C89}" type="slidenum">
              <a:rPr lang="en-US" smtClean="0"/>
              <a:t>5</a:t>
            </a:fld>
            <a:endParaRPr lang="en-US"/>
          </a:p>
        </p:txBody>
      </p:sp>
    </p:spTree>
    <p:extLst>
      <p:ext uri="{BB962C8B-B14F-4D97-AF65-F5344CB8AC3E}">
        <p14:creationId xmlns:p14="http://schemas.microsoft.com/office/powerpoint/2010/main" val="146369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FBI is only looking at use of force with a firearm for third bullet </a:t>
            </a:r>
          </a:p>
        </p:txBody>
      </p:sp>
      <p:sp>
        <p:nvSpPr>
          <p:cNvPr id="4" name="Slide Number Placeholder 3"/>
          <p:cNvSpPr>
            <a:spLocks noGrp="1"/>
          </p:cNvSpPr>
          <p:nvPr>
            <p:ph type="sldNum" sz="quarter" idx="5"/>
          </p:nvPr>
        </p:nvSpPr>
        <p:spPr/>
        <p:txBody>
          <a:bodyPr/>
          <a:lstStyle/>
          <a:p>
            <a:fld id="{EC99C165-55FF-4F2E-875F-5C92B2975C89}" type="slidenum">
              <a:rPr lang="en-US" smtClean="0"/>
              <a:t>6</a:t>
            </a:fld>
            <a:endParaRPr lang="en-US"/>
          </a:p>
        </p:txBody>
      </p:sp>
    </p:spTree>
    <p:extLst>
      <p:ext uri="{BB962C8B-B14F-4D97-AF65-F5344CB8AC3E}">
        <p14:creationId xmlns:p14="http://schemas.microsoft.com/office/powerpoint/2010/main" val="102100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C165-55FF-4F2E-875F-5C92B2975C89}" type="slidenum">
              <a:rPr lang="en-US" smtClean="0"/>
              <a:t>8</a:t>
            </a:fld>
            <a:endParaRPr lang="en-US"/>
          </a:p>
        </p:txBody>
      </p:sp>
    </p:spTree>
    <p:extLst>
      <p:ext uri="{BB962C8B-B14F-4D97-AF65-F5344CB8AC3E}">
        <p14:creationId xmlns:p14="http://schemas.microsoft.com/office/powerpoint/2010/main" val="317469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for details from slide 10</a:t>
            </a:r>
          </a:p>
          <a:p>
            <a:endParaRPr lang="en-US" dirty="0"/>
          </a:p>
          <a:p>
            <a:r>
              <a:rPr lang="en-US" sz="4500" dirty="0"/>
              <a:t>By March 1, 2023, and at least annually thereafter, </a:t>
            </a:r>
          </a:p>
          <a:p>
            <a:r>
              <a:rPr lang="en-US" sz="3800" dirty="0"/>
              <a:t>DPS shall publish the data reported by law enforcement </a:t>
            </a:r>
          </a:p>
          <a:p>
            <a:pPr lvl="1"/>
            <a:r>
              <a:rPr lang="en-US" sz="3100" dirty="0"/>
              <a:t>including statewide aggregate data and agency-specific data, in a publicly available report on DPS’s website </a:t>
            </a:r>
          </a:p>
          <a:p>
            <a:pPr lvl="1"/>
            <a:r>
              <a:rPr lang="en-US" sz="3100" dirty="0"/>
              <a:t>Such data shall be deemed a public record consistent with the provisions and exemptions contained in </a:t>
            </a:r>
            <a:r>
              <a:rPr lang="en-US" sz="3100" dirty="0">
                <a:hlinkClick r:id="rId3"/>
              </a:rPr>
              <a:t>chapter 610</a:t>
            </a:r>
            <a:r>
              <a:rPr lang="en-US" sz="3100" dirty="0"/>
              <a:t>.</a:t>
            </a:r>
          </a:p>
          <a:p>
            <a:r>
              <a:rPr lang="en-US" sz="3800" dirty="0"/>
              <a:t>DPS shall undertake an analysis of any trends and disparities in rates of use of force by all law enforcement agencies, </a:t>
            </a:r>
          </a:p>
          <a:p>
            <a:pPr lvl="1"/>
            <a:r>
              <a:rPr lang="en-US" sz="3100" dirty="0"/>
              <a:t>A report to be released to the public no later than June 30, 2025  </a:t>
            </a:r>
          </a:p>
          <a:p>
            <a:pPr lvl="1"/>
            <a:r>
              <a:rPr lang="en-US" sz="3100" dirty="0"/>
              <a:t>The report shall be updated periodically thereafter, but not less than once every five years</a:t>
            </a:r>
          </a:p>
          <a:p>
            <a:endParaRPr lang="en-US" dirty="0"/>
          </a:p>
        </p:txBody>
      </p:sp>
      <p:sp>
        <p:nvSpPr>
          <p:cNvPr id="4" name="Slide Number Placeholder 3"/>
          <p:cNvSpPr>
            <a:spLocks noGrp="1"/>
          </p:cNvSpPr>
          <p:nvPr>
            <p:ph type="sldNum" sz="quarter" idx="5"/>
          </p:nvPr>
        </p:nvSpPr>
        <p:spPr/>
        <p:txBody>
          <a:bodyPr/>
          <a:lstStyle/>
          <a:p>
            <a:fld id="{EC99C165-55FF-4F2E-875F-5C92B2975C89}" type="slidenum">
              <a:rPr lang="en-US" smtClean="0"/>
              <a:t>9</a:t>
            </a:fld>
            <a:endParaRPr lang="en-US"/>
          </a:p>
        </p:txBody>
      </p:sp>
    </p:spTree>
    <p:extLst>
      <p:ext uri="{BB962C8B-B14F-4D97-AF65-F5344CB8AC3E}">
        <p14:creationId xmlns:p14="http://schemas.microsoft.com/office/powerpoint/2010/main" val="306975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serious bodily injury could result from use of asp or baton</a:t>
            </a:r>
          </a:p>
        </p:txBody>
      </p:sp>
      <p:sp>
        <p:nvSpPr>
          <p:cNvPr id="4" name="Slide Number Placeholder 3"/>
          <p:cNvSpPr>
            <a:spLocks noGrp="1"/>
          </p:cNvSpPr>
          <p:nvPr>
            <p:ph type="sldNum" sz="quarter" idx="5"/>
          </p:nvPr>
        </p:nvSpPr>
        <p:spPr/>
        <p:txBody>
          <a:bodyPr/>
          <a:lstStyle/>
          <a:p>
            <a:fld id="{EC99C165-55FF-4F2E-875F-5C92B2975C89}" type="slidenum">
              <a:rPr lang="en-US" smtClean="0"/>
              <a:t>25</a:t>
            </a:fld>
            <a:endParaRPr lang="en-US"/>
          </a:p>
        </p:txBody>
      </p:sp>
    </p:spTree>
    <p:extLst>
      <p:ext uri="{BB962C8B-B14F-4D97-AF65-F5344CB8AC3E}">
        <p14:creationId xmlns:p14="http://schemas.microsoft.com/office/powerpoint/2010/main" val="308163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9C165-55FF-4F2E-875F-5C92B2975C89}" type="slidenum">
              <a:rPr lang="en-US" smtClean="0"/>
              <a:t>26</a:t>
            </a:fld>
            <a:endParaRPr lang="en-US"/>
          </a:p>
        </p:txBody>
      </p:sp>
    </p:spTree>
    <p:extLst>
      <p:ext uri="{BB962C8B-B14F-4D97-AF65-F5344CB8AC3E}">
        <p14:creationId xmlns:p14="http://schemas.microsoft.com/office/powerpoint/2010/main" val="293165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910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36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73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348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937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3008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259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412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13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774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1229244" y="3602038"/>
            <a:ext cx="9733512" cy="1500187"/>
          </a:xfrm>
        </p:spPr>
        <p:txBody>
          <a:bodyPr>
            <a:normAutofit/>
          </a:bodyPr>
          <a:lstStyle>
            <a:lvl1pPr marL="0" indent="0" algn="ctr">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191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Autofit/>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913795" y="2088319"/>
            <a:ext cx="5106004" cy="3702881"/>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403" y="2088319"/>
            <a:ext cx="5094154" cy="3702881"/>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558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no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909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401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521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77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688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DB4C04BD-4A76-4952-BC44-751195E8C554}"/>
              </a:ext>
            </a:extLst>
          </p:cNvPr>
          <p:cNvPicPr>
            <a:picLocks noChangeAspect="1"/>
          </p:cNvPicPr>
          <p:nvPr userDrawn="1"/>
        </p:nvPicPr>
        <p:blipFill>
          <a:blip r:embed="rId19">
            <a:alphaModFix amt="15000"/>
          </a:blip>
          <a:stretch>
            <a:fillRect/>
          </a:stretch>
        </p:blipFill>
        <p:spPr>
          <a:xfrm>
            <a:off x="2773215" y="118065"/>
            <a:ext cx="6672866" cy="6703758"/>
          </a:xfrm>
          <a:prstGeom prst="rect">
            <a:avLst/>
          </a:prstGeom>
        </p:spPr>
      </p:pic>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1/27/2022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898774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howmecrime.mo.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57F1-8BDB-458D-A551-2A3D000068DE}"/>
              </a:ext>
            </a:extLst>
          </p:cNvPr>
          <p:cNvSpPr>
            <a:spLocks noGrp="1"/>
          </p:cNvSpPr>
          <p:nvPr>
            <p:ph type="ctrTitle"/>
          </p:nvPr>
        </p:nvSpPr>
        <p:spPr/>
        <p:txBody>
          <a:bodyPr>
            <a:noAutofit/>
          </a:bodyPr>
          <a:lstStyle/>
          <a:p>
            <a:pPr algn="ctr"/>
            <a:r>
              <a:rPr lang="en-US" sz="7200" dirty="0"/>
              <a:t>Use of Force Data Collection</a:t>
            </a:r>
          </a:p>
        </p:txBody>
      </p:sp>
      <p:sp>
        <p:nvSpPr>
          <p:cNvPr id="3" name="Subtitle 2">
            <a:extLst>
              <a:ext uri="{FF2B5EF4-FFF2-40B4-BE49-F238E27FC236}">
                <a16:creationId xmlns:a16="http://schemas.microsoft.com/office/drawing/2014/main" id="{AD827E5F-A518-4EF1-BA81-593CACAAB2A7}"/>
              </a:ext>
            </a:extLst>
          </p:cNvPr>
          <p:cNvSpPr>
            <a:spLocks noGrp="1"/>
          </p:cNvSpPr>
          <p:nvPr>
            <p:ph type="subTitle" idx="1"/>
          </p:nvPr>
        </p:nvSpPr>
        <p:spPr/>
        <p:txBody>
          <a:bodyPr/>
          <a:lstStyle/>
          <a:p>
            <a:r>
              <a:rPr lang="en-US" dirty="0"/>
              <a:t>Presented by MSHP CJIS</a:t>
            </a:r>
          </a:p>
          <a:p>
            <a:r>
              <a:rPr lang="en-US" dirty="0"/>
              <a:t>Technical Training and Audit Section –</a:t>
            </a:r>
          </a:p>
          <a:p>
            <a:r>
              <a:rPr lang="en-US" dirty="0"/>
              <a:t>UCR &amp; CJ Audit Program</a:t>
            </a:r>
          </a:p>
        </p:txBody>
      </p:sp>
    </p:spTree>
    <p:extLst>
      <p:ext uri="{BB962C8B-B14F-4D97-AF65-F5344CB8AC3E}">
        <p14:creationId xmlns:p14="http://schemas.microsoft.com/office/powerpoint/2010/main" val="203967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FBI Publication</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578840" y="1935921"/>
            <a:ext cx="10914077" cy="4422934"/>
          </a:xfrm>
        </p:spPr>
        <p:txBody>
          <a:bodyPr>
            <a:normAutofit fontScale="25000" lnSpcReduction="20000"/>
          </a:bodyPr>
          <a:lstStyle/>
          <a:p>
            <a:pPr marL="457200" indent="-457200">
              <a:buFont typeface="Wingdings" panose="05000000000000000000" pitchFamily="2" charset="2"/>
              <a:buChar char="Ø"/>
            </a:pPr>
            <a:endParaRPr lang="en-US" sz="3000" b="1" dirty="0">
              <a:solidFill>
                <a:schemeClr val="tx1"/>
              </a:solidFill>
            </a:endParaRPr>
          </a:p>
          <a:p>
            <a:pPr marL="914400" lvl="1" indent="-457200" algn="l">
              <a:buFont typeface="Wingdings" panose="05000000000000000000" pitchFamily="2" charset="2"/>
              <a:buChar char="Ø"/>
            </a:pPr>
            <a:r>
              <a:rPr lang="en-US" sz="9600" dirty="0">
                <a:solidFill>
                  <a:schemeClr val="tx1"/>
                </a:solidFill>
              </a:rPr>
              <a:t>The FBI plans on using statistical tables along with:</a:t>
            </a:r>
          </a:p>
          <a:p>
            <a:pPr lvl="3">
              <a:buFont typeface="Wingdings" panose="05000000000000000000" pitchFamily="2" charset="2"/>
              <a:buChar char="§"/>
            </a:pPr>
            <a:r>
              <a:rPr lang="en-US" sz="8000" dirty="0"/>
              <a:t>Emphasis on visual data representation</a:t>
            </a:r>
          </a:p>
          <a:p>
            <a:pPr lvl="3">
              <a:buFont typeface="Wingdings" panose="05000000000000000000" pitchFamily="2" charset="2"/>
              <a:buChar char="§"/>
            </a:pPr>
            <a:r>
              <a:rPr lang="en-US" sz="8000" dirty="0">
                <a:solidFill>
                  <a:schemeClr val="tx1"/>
                </a:solidFill>
              </a:rPr>
              <a:t>Caveats</a:t>
            </a:r>
            <a:r>
              <a:rPr lang="en-US" sz="8000" dirty="0"/>
              <a:t> about the use of data</a:t>
            </a:r>
          </a:p>
          <a:p>
            <a:pPr lvl="3">
              <a:buFont typeface="Wingdings" panose="05000000000000000000" pitchFamily="2" charset="2"/>
              <a:buChar char="§"/>
            </a:pPr>
            <a:r>
              <a:rPr lang="en-US" sz="8000" dirty="0">
                <a:solidFill>
                  <a:schemeClr val="tx1"/>
                </a:solidFill>
              </a:rPr>
              <a:t>And methodology of gathering data</a:t>
            </a:r>
          </a:p>
          <a:p>
            <a:pPr lvl="3">
              <a:buFont typeface="Wingdings" panose="05000000000000000000" pitchFamily="2" charset="2"/>
              <a:buChar char="§"/>
            </a:pPr>
            <a:endParaRPr lang="en-US" sz="8000" dirty="0"/>
          </a:p>
          <a:p>
            <a:pPr marL="914400" lvl="1" indent="-457200">
              <a:buFont typeface="Wingdings" panose="05000000000000000000" pitchFamily="2" charset="2"/>
              <a:buChar char="Ø"/>
            </a:pPr>
            <a:r>
              <a:rPr lang="en-US" sz="9600" dirty="0"/>
              <a:t>The FBI will have three levels of data</a:t>
            </a:r>
          </a:p>
          <a:p>
            <a:pPr lvl="3">
              <a:buFont typeface="Wingdings" panose="05000000000000000000" pitchFamily="2" charset="2"/>
              <a:buChar char="§"/>
            </a:pPr>
            <a:r>
              <a:rPr lang="en-US" sz="8000" dirty="0"/>
              <a:t>State level</a:t>
            </a:r>
          </a:p>
          <a:p>
            <a:pPr lvl="3">
              <a:buFont typeface="Wingdings" panose="05000000000000000000" pitchFamily="2" charset="2"/>
              <a:buChar char="§"/>
            </a:pPr>
            <a:r>
              <a:rPr lang="en-US" sz="8000" dirty="0"/>
              <a:t>Region level</a:t>
            </a:r>
          </a:p>
          <a:p>
            <a:pPr lvl="3">
              <a:buFont typeface="Wingdings" panose="05000000000000000000" pitchFamily="2" charset="2"/>
              <a:buChar char="§"/>
            </a:pPr>
            <a:r>
              <a:rPr lang="en-US" sz="8000" dirty="0"/>
              <a:t>National level</a:t>
            </a:r>
          </a:p>
          <a:p>
            <a:pPr marL="914400" lvl="1" indent="-457200">
              <a:buFont typeface="Wingdings" panose="05000000000000000000" pitchFamily="2" charset="2"/>
              <a:buChar char="Ø"/>
            </a:pPr>
            <a:endParaRPr lang="en-US" sz="9600" dirty="0"/>
          </a:p>
          <a:p>
            <a:pPr marL="914400" lvl="1" indent="-457200">
              <a:buFont typeface="Wingdings" panose="05000000000000000000" pitchFamily="2" charset="2"/>
              <a:buChar char="Ø"/>
            </a:pPr>
            <a:r>
              <a:rPr lang="en-US" sz="9600" dirty="0"/>
              <a:t>Nothing will be published at the agency level</a:t>
            </a: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412453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FBI Publication</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tx1"/>
                </a:solidFill>
              </a:rPr>
              <a:t>The F</a:t>
            </a:r>
            <a:r>
              <a:rPr lang="en-US" sz="2400" dirty="0"/>
              <a:t>BI is already publishing UoF data that it has on file</a:t>
            </a:r>
          </a:p>
          <a:p>
            <a:pPr lvl="1">
              <a:buFont typeface="Wingdings" panose="05000000000000000000" pitchFamily="2" charset="2"/>
              <a:buChar char="Ø"/>
            </a:pPr>
            <a:r>
              <a:rPr lang="en-US" dirty="0"/>
              <a:t>Consisting of contributing agencies until 60% threshold is met</a:t>
            </a:r>
          </a:p>
          <a:p>
            <a:pPr lvl="1" algn="l"/>
            <a:endParaRPr lang="en-US" dirty="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solidFill>
                  <a:schemeClr val="tx1"/>
                </a:solidFill>
              </a:rPr>
              <a:t>Wil</a:t>
            </a:r>
            <a:r>
              <a:rPr lang="en-US" sz="2400" dirty="0"/>
              <a:t>l be published on the FBI’S Crime Data Explorer (CDE)</a:t>
            </a:r>
          </a:p>
          <a:p>
            <a:pPr lvl="1"/>
            <a:r>
              <a:rPr lang="en-US" sz="2000" dirty="0">
                <a:solidFill>
                  <a:schemeClr val="tx1"/>
                </a:solidFill>
              </a:rPr>
              <a:t>The CDE may be updated qua</a:t>
            </a:r>
            <a:r>
              <a:rPr lang="en-US" sz="2000" dirty="0"/>
              <a:t>rterly</a:t>
            </a:r>
            <a:endParaRPr lang="en-US" sz="2000" dirty="0">
              <a:solidFill>
                <a:schemeClr val="tx1"/>
              </a:solidFill>
            </a:endParaRP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378816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CDE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528506" y="1819374"/>
            <a:ext cx="10888911" cy="4656840"/>
          </a:xfrm>
        </p:spPr>
        <p:txBody>
          <a:bodyPr>
            <a:normAutofit fontScale="70000" lnSpcReduction="20000"/>
          </a:bodyPr>
          <a:lstStyle/>
          <a:p>
            <a:pPr marL="0" indent="0">
              <a:buNone/>
            </a:pPr>
            <a:endParaRPr lang="en-US" sz="3000" b="1" dirty="0">
              <a:solidFill>
                <a:schemeClr val="tx1"/>
              </a:solidFill>
            </a:endParaRPr>
          </a:p>
          <a:p>
            <a:pPr marL="914400" lvl="1" indent="-457200" algn="l">
              <a:buFont typeface="Wingdings" panose="05000000000000000000" pitchFamily="2" charset="2"/>
              <a:buChar char="Ø"/>
            </a:pPr>
            <a:r>
              <a:rPr lang="en-US" sz="3400" dirty="0"/>
              <a:t>DATA published on FBI’S CDE after reaching 60% participation</a:t>
            </a:r>
          </a:p>
          <a:p>
            <a:pPr lvl="3">
              <a:buFont typeface="Wingdings" panose="05000000000000000000" pitchFamily="2" charset="2"/>
              <a:buChar char="§"/>
            </a:pPr>
            <a:r>
              <a:rPr lang="en-US" sz="3400" dirty="0"/>
              <a:t>% type of </a:t>
            </a:r>
            <a:r>
              <a:rPr lang="en-US" sz="3400" dirty="0" err="1"/>
              <a:t>UoF</a:t>
            </a:r>
            <a:r>
              <a:rPr lang="en-US" sz="3400" dirty="0"/>
              <a:t> incident</a:t>
            </a:r>
          </a:p>
          <a:p>
            <a:pPr lvl="3">
              <a:buFont typeface="Wingdings" panose="05000000000000000000" pitchFamily="2" charset="2"/>
              <a:buChar char="§"/>
            </a:pPr>
            <a:r>
              <a:rPr lang="en-US" sz="3400" dirty="0"/>
              <a:t>% type of initial contact</a:t>
            </a:r>
          </a:p>
          <a:p>
            <a:pPr lvl="3">
              <a:buFont typeface="Wingdings" panose="05000000000000000000" pitchFamily="2" charset="2"/>
              <a:buChar char="§"/>
            </a:pPr>
            <a:r>
              <a:rPr lang="en-US" sz="3400" dirty="0"/>
              <a:t>Top five types of resistance</a:t>
            </a:r>
          </a:p>
          <a:p>
            <a:pPr lvl="3">
              <a:buFont typeface="Wingdings" panose="05000000000000000000" pitchFamily="2" charset="2"/>
              <a:buChar char="§"/>
            </a:pPr>
            <a:r>
              <a:rPr lang="en-US" sz="3400" dirty="0"/>
              <a:t>Top five types of force used</a:t>
            </a:r>
          </a:p>
          <a:p>
            <a:pPr marL="1371600" lvl="2" indent="-457200" algn="l">
              <a:buFont typeface="Wingdings" panose="05000000000000000000" pitchFamily="2" charset="2"/>
              <a:buChar char="Ø"/>
            </a:pPr>
            <a:endParaRPr lang="en-US" sz="3400" dirty="0"/>
          </a:p>
          <a:p>
            <a:pPr marL="914400" lvl="1" indent="-457200" algn="l">
              <a:buFont typeface="Wingdings" panose="05000000000000000000" pitchFamily="2" charset="2"/>
              <a:buChar char="Ø"/>
            </a:pPr>
            <a:r>
              <a:rPr lang="en-US" sz="3400" dirty="0"/>
              <a:t>Again, data will not be tied to an agency</a:t>
            </a:r>
          </a:p>
          <a:p>
            <a:pPr marL="914400" lvl="1" indent="-457200" algn="l">
              <a:buFont typeface="Wingdings" panose="05000000000000000000" pitchFamily="2" charset="2"/>
              <a:buChar char="Ø"/>
            </a:pPr>
            <a:endParaRPr lang="en-US" sz="3400" dirty="0"/>
          </a:p>
          <a:p>
            <a:pPr marL="914400" lvl="1" indent="-457200" algn="l">
              <a:buFont typeface="Wingdings" panose="05000000000000000000" pitchFamily="2" charset="2"/>
              <a:buChar char="Ø"/>
            </a:pPr>
            <a:r>
              <a:rPr lang="en-US" sz="3400" dirty="0"/>
              <a:t>At 80% participation they will start releasing more information to include number of types at each level (state, region, national) but NOT agency</a:t>
            </a:r>
          </a:p>
          <a:p>
            <a:pPr marL="1371600" lvl="2" indent="-457200" algn="l">
              <a:buFont typeface="Wingdings" panose="05000000000000000000" pitchFamily="2" charset="2"/>
              <a:buChar char="Ø"/>
            </a:pPr>
            <a:endParaRPr lang="en-US" sz="2600" dirty="0">
              <a:solidFill>
                <a:schemeClr val="tx1"/>
              </a:solidFill>
            </a:endParaRP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2990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Use of Force</a:t>
            </a:r>
          </a:p>
        </p:txBody>
      </p:sp>
      <p:pic>
        <p:nvPicPr>
          <p:cNvPr id="7" name="Picture 3">
            <a:extLst>
              <a:ext uri="{FF2B5EF4-FFF2-40B4-BE49-F238E27FC236}">
                <a16:creationId xmlns:a16="http://schemas.microsoft.com/office/drawing/2014/main" id="{96331B23-5852-4A58-B1FD-E3311A1A6C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05" t="2299" r="7707" b="7192"/>
          <a:stretch/>
        </p:blipFill>
        <p:spPr bwMode="auto">
          <a:xfrm>
            <a:off x="5006544" y="321177"/>
            <a:ext cx="6848571" cy="6179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6EB2C576-00DB-43AF-80EE-5EDEC21121A3}"/>
              </a:ext>
            </a:extLst>
          </p:cNvPr>
          <p:cNvSpPr>
            <a:spLocks noGrp="1"/>
          </p:cNvSpPr>
          <p:nvPr>
            <p:ph type="body" sz="half" idx="2"/>
          </p:nvPr>
        </p:nvSpPr>
        <p:spPr>
          <a:xfrm>
            <a:off x="674237" y="4170501"/>
            <a:ext cx="3657600" cy="1525597"/>
          </a:xfrm>
        </p:spPr>
        <p:txBody>
          <a:bodyPr vert="horz" lIns="91440" tIns="45720" rIns="91440" bIns="45720" rtlCol="0">
            <a:normAutofit/>
          </a:bodyPr>
          <a:lstStyle/>
          <a:p>
            <a:pPr algn="ctr"/>
            <a:r>
              <a:rPr lang="en-US" sz="2000" kern="1200">
                <a:solidFill>
                  <a:srgbClr val="FFFFFF"/>
                </a:solidFill>
                <a:latin typeface="+mn-lt"/>
                <a:ea typeface="+mn-ea"/>
                <a:cs typeface="+mn-cs"/>
              </a:rPr>
              <a:t>FBI Crime Data Explorer </a:t>
            </a:r>
          </a:p>
        </p:txBody>
      </p:sp>
    </p:spTree>
    <p:extLst>
      <p:ext uri="{BB962C8B-B14F-4D97-AF65-F5344CB8AC3E}">
        <p14:creationId xmlns:p14="http://schemas.microsoft.com/office/powerpoint/2010/main" val="272043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C9150-EB49-4DEC-981F-AE931D26F9D3}"/>
              </a:ext>
            </a:extLst>
          </p:cNvPr>
          <p:cNvSpPr>
            <a:spLocks noGrp="1"/>
          </p:cNvSpPr>
          <p:nvPr>
            <p:ph type="title"/>
          </p:nvPr>
        </p:nvSpPr>
        <p:spPr/>
        <p:txBody>
          <a:bodyPr/>
          <a:lstStyle/>
          <a:p>
            <a:r>
              <a:rPr lang="en-US" dirty="0"/>
              <a:t>Registration process</a:t>
            </a:r>
          </a:p>
        </p:txBody>
      </p:sp>
    </p:spTree>
    <p:extLst>
      <p:ext uri="{BB962C8B-B14F-4D97-AF65-F5344CB8AC3E}">
        <p14:creationId xmlns:p14="http://schemas.microsoft.com/office/powerpoint/2010/main" val="56136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How to Get Access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1115735" y="2096064"/>
            <a:ext cx="10151821" cy="4287958"/>
          </a:xfrm>
        </p:spPr>
        <p:txBody>
          <a:bodyPr>
            <a:normAutofit fontScale="77500" lnSpcReduction="20000"/>
          </a:bodyPr>
          <a:lstStyle/>
          <a:p>
            <a:pPr>
              <a:buFont typeface="Wingdings" panose="05000000000000000000" pitchFamily="2" charset="2"/>
              <a:buChar char="Ø"/>
            </a:pPr>
            <a:r>
              <a:rPr lang="en-US" sz="3400" dirty="0">
                <a:solidFill>
                  <a:schemeClr val="tx1"/>
                </a:solidFill>
              </a:rPr>
              <a:t>Who will submit for your agency?</a:t>
            </a:r>
          </a:p>
          <a:p>
            <a:pPr marL="571500" indent="-571500">
              <a:buFont typeface="Wingdings" panose="05000000000000000000" pitchFamily="2" charset="2"/>
              <a:buChar char="Ø"/>
            </a:pPr>
            <a:endParaRPr lang="en-US" sz="3400" dirty="0">
              <a:solidFill>
                <a:schemeClr val="tx1"/>
              </a:solidFill>
            </a:endParaRPr>
          </a:p>
          <a:p>
            <a:pPr>
              <a:buFont typeface="Wingdings" panose="05000000000000000000" pitchFamily="2" charset="2"/>
              <a:buChar char="Ø"/>
            </a:pPr>
            <a:r>
              <a:rPr lang="en-US" sz="3400" dirty="0"/>
              <a:t>Agency UoF Point of Contact (POC)</a:t>
            </a:r>
            <a:endParaRPr lang="en-US" sz="3400" dirty="0">
              <a:solidFill>
                <a:schemeClr val="tx1"/>
              </a:solidFill>
            </a:endParaRPr>
          </a:p>
          <a:p>
            <a:pPr lvl="2" algn="l">
              <a:buFont typeface="Wingdings" panose="05000000000000000000" pitchFamily="2" charset="2"/>
              <a:buChar char="§"/>
            </a:pPr>
            <a:r>
              <a:rPr lang="en-US" sz="3400" dirty="0">
                <a:solidFill>
                  <a:schemeClr val="tx1"/>
                </a:solidFill>
              </a:rPr>
              <a:t>Agency will choose someone at the agency to submit </a:t>
            </a:r>
            <a:r>
              <a:rPr lang="en-US" sz="3400" dirty="0" err="1">
                <a:solidFill>
                  <a:schemeClr val="tx1"/>
                </a:solidFill>
              </a:rPr>
              <a:t>UoF</a:t>
            </a:r>
            <a:endParaRPr lang="en-US" sz="3400" dirty="0">
              <a:solidFill>
                <a:schemeClr val="tx1"/>
              </a:solidFill>
            </a:endParaRPr>
          </a:p>
          <a:p>
            <a:pPr lvl="2" algn="l">
              <a:buFont typeface="Wingdings" panose="05000000000000000000" pitchFamily="2" charset="2"/>
              <a:buChar char="§"/>
            </a:pPr>
            <a:r>
              <a:rPr lang="en-US" sz="3400" dirty="0">
                <a:solidFill>
                  <a:schemeClr val="tx1"/>
                </a:solidFill>
              </a:rPr>
              <a:t>Can be the MIBRS POC or someone different</a:t>
            </a:r>
          </a:p>
          <a:p>
            <a:pPr lvl="2" algn="l">
              <a:buFont typeface="Wingdings" panose="05000000000000000000" pitchFamily="2" charset="2"/>
              <a:buChar char="§"/>
            </a:pPr>
            <a:r>
              <a:rPr lang="en-US" sz="3400" dirty="0"/>
              <a:t>This person will need to register for a </a:t>
            </a:r>
            <a:r>
              <a:rPr lang="en-US" sz="3400" dirty="0" err="1"/>
              <a:t>UoF</a:t>
            </a:r>
            <a:r>
              <a:rPr lang="en-US" sz="3400" dirty="0"/>
              <a:t> access</a:t>
            </a:r>
          </a:p>
          <a:p>
            <a:pPr lvl="2" algn="l">
              <a:buFont typeface="Wingdings" panose="05000000000000000000" pitchFamily="2" charset="2"/>
              <a:buChar char="§"/>
            </a:pPr>
            <a:endParaRPr lang="en-US" sz="3400" dirty="0">
              <a:solidFill>
                <a:schemeClr val="tx1"/>
              </a:solidFill>
            </a:endParaRPr>
          </a:p>
          <a:p>
            <a:pPr>
              <a:buFont typeface="Wingdings" panose="05000000000000000000" pitchFamily="2" charset="2"/>
              <a:buChar char="Ø"/>
            </a:pPr>
            <a:r>
              <a:rPr lang="en-US" sz="3400" dirty="0"/>
              <a:t>Utilize UCR User Access Request Form</a:t>
            </a:r>
            <a:endParaRPr lang="en-US" sz="3400" dirty="0">
              <a:solidFill>
                <a:schemeClr val="tx1"/>
              </a:solidFill>
            </a:endParaRPr>
          </a:p>
          <a:p>
            <a:pPr marL="1028700" lvl="1" indent="-571500" algn="l">
              <a:buFont typeface="Wingdings" panose="05000000000000000000" pitchFamily="2" charset="2"/>
              <a:buChar char="Ø"/>
            </a:pPr>
            <a:endParaRPr lang="en-US" sz="3000" dirty="0">
              <a:solidFill>
                <a:schemeClr val="tx1"/>
              </a:solidFill>
            </a:endParaRPr>
          </a:p>
          <a:p>
            <a:pPr marL="1028700" lvl="1" indent="-571500" algn="l">
              <a:buFont typeface="Wingdings" panose="05000000000000000000" pitchFamily="2" charset="2"/>
              <a:buChar char="Ø"/>
            </a:pPr>
            <a:endParaRPr lang="en-US" sz="1800" b="1"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252849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Registration</a:t>
            </a:r>
          </a:p>
        </p:txBody>
      </p:sp>
      <p:sp>
        <p:nvSpPr>
          <p:cNvPr id="3" name="Subtitle 2">
            <a:extLst>
              <a:ext uri="{FF2B5EF4-FFF2-40B4-BE49-F238E27FC236}">
                <a16:creationId xmlns:a16="http://schemas.microsoft.com/office/drawing/2014/main" id="{7106D1ED-7B54-4F6A-8B20-DCA1EF48F1AF}"/>
              </a:ext>
            </a:extLst>
          </p:cNvPr>
          <p:cNvSpPr>
            <a:spLocks noGrp="1"/>
          </p:cNvSpPr>
          <p:nvPr>
            <p:ph sz="half" idx="1"/>
          </p:nvPr>
        </p:nvSpPr>
        <p:spPr>
          <a:xfrm>
            <a:off x="838200" y="1825625"/>
            <a:ext cx="2547258" cy="4351338"/>
          </a:xfrm>
        </p:spPr>
        <p:txBody>
          <a:bodyPr>
            <a:normAutofit/>
          </a:bodyPr>
          <a:lstStyle/>
          <a:p>
            <a:pPr>
              <a:buFont typeface="Wingdings" panose="05000000000000000000" pitchFamily="2" charset="2"/>
              <a:buChar char="Ø"/>
            </a:pPr>
            <a:r>
              <a:rPr lang="en-US" sz="2400" dirty="0">
                <a:solidFill>
                  <a:schemeClr val="tx1"/>
                </a:solidFill>
              </a:rPr>
              <a:t>Registration can be</a:t>
            </a:r>
            <a:r>
              <a:rPr lang="en-US" sz="2400" dirty="0"/>
              <a:t> a</a:t>
            </a:r>
            <a:r>
              <a:rPr lang="en-US" sz="2400" dirty="0">
                <a:solidFill>
                  <a:schemeClr val="tx1"/>
                </a:solidFill>
              </a:rPr>
              <a:t>ccessed through the MSHP’s Show Me Crime </a:t>
            </a:r>
            <a:r>
              <a:rPr lang="en-US" sz="2400" dirty="0"/>
              <a:t>web </a:t>
            </a:r>
            <a:r>
              <a:rPr lang="en-US" sz="2400" dirty="0">
                <a:solidFill>
                  <a:schemeClr val="tx1"/>
                </a:solidFill>
              </a:rPr>
              <a:t>page </a:t>
            </a:r>
          </a:p>
          <a:p>
            <a:pPr lvl="1"/>
            <a:r>
              <a:rPr lang="en-US" sz="2000" dirty="0">
                <a:solidFill>
                  <a:schemeClr val="tx1"/>
                </a:solidFill>
              </a:rPr>
              <a:t>MIBRS dashboard page</a:t>
            </a:r>
          </a:p>
          <a:p>
            <a:pPr lvl="1" algn="l"/>
            <a:endParaRPr lang="en-US" sz="3000" dirty="0">
              <a:solidFill>
                <a:schemeClr val="tx1"/>
              </a:solidFill>
            </a:endParaRPr>
          </a:p>
          <a:p>
            <a:pPr marL="1028700" lvl="1" indent="-571500" algn="l">
              <a:buFont typeface="Wingdings" panose="05000000000000000000" pitchFamily="2" charset="2"/>
              <a:buChar char="Ø"/>
            </a:pPr>
            <a:endParaRPr lang="en-US" sz="1800" b="1" dirty="0"/>
          </a:p>
          <a:p>
            <a:pPr marL="1028700" lvl="1" indent="-571500" algn="l">
              <a:buFont typeface="Wingdings" panose="05000000000000000000" pitchFamily="2" charset="2"/>
              <a:buChar char="Ø"/>
            </a:pPr>
            <a:endParaRPr lang="en-US" sz="3000" dirty="0">
              <a:solidFill>
                <a:schemeClr val="tx1"/>
              </a:solidFill>
            </a:endParaRPr>
          </a:p>
        </p:txBody>
      </p:sp>
      <p:pic>
        <p:nvPicPr>
          <p:cNvPr id="8" name="Content Placeholder 7">
            <a:extLst>
              <a:ext uri="{FF2B5EF4-FFF2-40B4-BE49-F238E27FC236}">
                <a16:creationId xmlns:a16="http://schemas.microsoft.com/office/drawing/2014/main" id="{F8A17D67-EB51-4389-86B0-6B8F9D9B3D9D}"/>
              </a:ext>
            </a:extLst>
          </p:cNvPr>
          <p:cNvPicPr>
            <a:picLocks noGrp="1" noChangeAspect="1"/>
          </p:cNvPicPr>
          <p:nvPr>
            <p:ph sz="half" idx="2"/>
          </p:nvPr>
        </p:nvPicPr>
        <p:blipFill>
          <a:blip r:embed="rId2"/>
          <a:stretch>
            <a:fillRect/>
          </a:stretch>
        </p:blipFill>
        <p:spPr>
          <a:xfrm>
            <a:off x="4408714" y="1690689"/>
            <a:ext cx="7114830" cy="4655682"/>
          </a:xfrm>
          <a:prstGeom prst="rect">
            <a:avLst/>
          </a:prstGeom>
        </p:spPr>
      </p:pic>
      <p:sp>
        <p:nvSpPr>
          <p:cNvPr id="6" name="Oval 5">
            <a:extLst>
              <a:ext uri="{FF2B5EF4-FFF2-40B4-BE49-F238E27FC236}">
                <a16:creationId xmlns:a16="http://schemas.microsoft.com/office/drawing/2014/main" id="{1E24F165-4CF3-4340-A19E-EB547F9F1B88}"/>
              </a:ext>
            </a:extLst>
          </p:cNvPr>
          <p:cNvSpPr/>
          <p:nvPr/>
        </p:nvSpPr>
        <p:spPr>
          <a:xfrm>
            <a:off x="4408714" y="2902133"/>
            <a:ext cx="960120" cy="36576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Arrow: Left 6">
            <a:extLst>
              <a:ext uri="{FF2B5EF4-FFF2-40B4-BE49-F238E27FC236}">
                <a16:creationId xmlns:a16="http://schemas.microsoft.com/office/drawing/2014/main" id="{01CD8551-70A2-485C-9EFF-0202F35184DC}"/>
              </a:ext>
            </a:extLst>
          </p:cNvPr>
          <p:cNvSpPr/>
          <p:nvPr/>
        </p:nvSpPr>
        <p:spPr>
          <a:xfrm rot="2186198">
            <a:off x="5219184" y="3286831"/>
            <a:ext cx="1100328" cy="6065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73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Registration </a:t>
            </a:r>
          </a:p>
        </p:txBody>
      </p:sp>
      <p:pic>
        <p:nvPicPr>
          <p:cNvPr id="13" name="Content Placeholder 12">
            <a:extLst>
              <a:ext uri="{FF2B5EF4-FFF2-40B4-BE49-F238E27FC236}">
                <a16:creationId xmlns:a16="http://schemas.microsoft.com/office/drawing/2014/main" id="{DD2A639F-4F00-46CF-AC03-117BE5C4ACBA}"/>
              </a:ext>
            </a:extLst>
          </p:cNvPr>
          <p:cNvPicPr>
            <a:picLocks noGrp="1" noChangeAspect="1"/>
          </p:cNvPicPr>
          <p:nvPr>
            <p:ph sz="half" idx="1"/>
          </p:nvPr>
        </p:nvPicPr>
        <p:blipFill>
          <a:blip r:embed="rId2"/>
          <a:stretch>
            <a:fillRect/>
          </a:stretch>
        </p:blipFill>
        <p:spPr>
          <a:xfrm>
            <a:off x="1752600" y="1683544"/>
            <a:ext cx="8708571" cy="4770596"/>
          </a:xfrm>
          <a:prstGeom prst="rect">
            <a:avLst/>
          </a:prstGeom>
        </p:spPr>
      </p:pic>
      <p:sp>
        <p:nvSpPr>
          <p:cNvPr id="6" name="Rectangle 5">
            <a:extLst>
              <a:ext uri="{FF2B5EF4-FFF2-40B4-BE49-F238E27FC236}">
                <a16:creationId xmlns:a16="http://schemas.microsoft.com/office/drawing/2014/main" id="{F0F53890-BE50-41D1-959A-AF4A18D85096}"/>
              </a:ext>
            </a:extLst>
          </p:cNvPr>
          <p:cNvSpPr/>
          <p:nvPr/>
        </p:nvSpPr>
        <p:spPr>
          <a:xfrm>
            <a:off x="1981200" y="5186429"/>
            <a:ext cx="5399314" cy="1094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AB97B382-E886-4436-952A-2A6A6882A3D1}"/>
              </a:ext>
            </a:extLst>
          </p:cNvPr>
          <p:cNvSpPr/>
          <p:nvPr/>
        </p:nvSpPr>
        <p:spPr>
          <a:xfrm rot="577624">
            <a:off x="6905623" y="5727453"/>
            <a:ext cx="1813560" cy="5791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86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sz="4400" dirty="0"/>
              <a:t>Use of Force – User Access Request Form</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1073791" y="2096064"/>
            <a:ext cx="10193766" cy="4036288"/>
          </a:xfrm>
        </p:spPr>
        <p:txBody>
          <a:bodyPr>
            <a:normAutofit/>
          </a:bodyPr>
          <a:lstStyle/>
          <a:p>
            <a:pPr>
              <a:buFont typeface="Wingdings" panose="05000000000000000000" pitchFamily="2" charset="2"/>
              <a:buChar char="Ø"/>
            </a:pPr>
            <a:r>
              <a:rPr lang="en-US" sz="2400" dirty="0">
                <a:solidFill>
                  <a:schemeClr val="tx1"/>
                </a:solidFill>
              </a:rPr>
              <a:t>Complete the UCR User Access Request Form (SHP 146) </a:t>
            </a:r>
          </a:p>
          <a:p>
            <a:pPr>
              <a:buFont typeface="Wingdings" panose="05000000000000000000" pitchFamily="2" charset="2"/>
              <a:buChar char="Ø"/>
            </a:pPr>
            <a:r>
              <a:rPr lang="en-US" sz="2400" dirty="0"/>
              <a:t>Be sure to designate the type of access</a:t>
            </a:r>
          </a:p>
          <a:p>
            <a:pPr lvl="1"/>
            <a:r>
              <a:rPr lang="en-US" dirty="0"/>
              <a:t>Can be </a:t>
            </a:r>
            <a:r>
              <a:rPr lang="en-US" dirty="0" err="1"/>
              <a:t>UoF</a:t>
            </a:r>
            <a:r>
              <a:rPr lang="en-US" dirty="0"/>
              <a:t> Only, UoF and MIBRS or MIBRS only</a:t>
            </a:r>
          </a:p>
          <a:p>
            <a:pPr>
              <a:buFont typeface="Wingdings" panose="05000000000000000000" pitchFamily="2" charset="2"/>
              <a:buChar char="Ø"/>
            </a:pPr>
            <a:r>
              <a:rPr lang="en-US" dirty="0"/>
              <a:t>Agency Head signature required</a:t>
            </a:r>
          </a:p>
          <a:p>
            <a:pPr lvl="1"/>
            <a:r>
              <a:rPr lang="en-US" dirty="0"/>
              <a:t>Verified, may need to submit updated SHP-130</a:t>
            </a:r>
          </a:p>
          <a:p>
            <a:pPr>
              <a:buFont typeface="Wingdings" panose="05000000000000000000" pitchFamily="2" charset="2"/>
              <a:buChar char="Ø"/>
            </a:pPr>
            <a:r>
              <a:rPr lang="en-US" dirty="0"/>
              <a:t>Fax number and email address at top of form</a:t>
            </a:r>
          </a:p>
          <a:p>
            <a:pPr lvl="1"/>
            <a:r>
              <a:rPr lang="en-US" sz="2000" dirty="0"/>
              <a:t>Can be submitted by fax, electronic fax or email</a:t>
            </a:r>
          </a:p>
          <a:p>
            <a:pPr lvl="1"/>
            <a:r>
              <a:rPr lang="en-US" sz="2000" dirty="0"/>
              <a:t>If by email, the email should be encrypted</a:t>
            </a:r>
          </a:p>
          <a:p>
            <a:pPr marL="1485900" lvl="2" indent="-571500" algn="l">
              <a:buFont typeface="Wingdings" panose="05000000000000000000" pitchFamily="2" charset="2"/>
              <a:buChar char="Ø"/>
            </a:pPr>
            <a:endParaRPr lang="en-US" sz="18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118255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Registration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913795" y="2096064"/>
            <a:ext cx="10353762" cy="4029528"/>
          </a:xfrm>
        </p:spPr>
        <p:txBody>
          <a:bodyPr>
            <a:normAutofit/>
          </a:bodyPr>
          <a:lstStyle/>
          <a:p>
            <a:pPr>
              <a:buFont typeface="Wingdings" panose="05000000000000000000" pitchFamily="2" charset="2"/>
              <a:buChar char="Ø"/>
            </a:pPr>
            <a:r>
              <a:rPr lang="en-US" sz="2400" dirty="0">
                <a:solidFill>
                  <a:schemeClr val="tx1"/>
                </a:solidFill>
              </a:rPr>
              <a:t>Once User Access form is submitted</a:t>
            </a:r>
          </a:p>
          <a:p>
            <a:pPr lvl="1"/>
            <a:r>
              <a:rPr lang="en-US" sz="2000" dirty="0"/>
              <a:t>The UCR Unit will email the user indicating receipt of request</a:t>
            </a:r>
          </a:p>
          <a:p>
            <a:pPr lvl="1"/>
            <a:r>
              <a:rPr lang="en-US" sz="2000" dirty="0"/>
              <a:t>Once access is granted, the user will be notified at the email address provided on the SHP 146</a:t>
            </a:r>
            <a:endParaRPr lang="en-US" sz="2400" dirty="0"/>
          </a:p>
          <a:p>
            <a:pPr>
              <a:buFont typeface="Wingdings" panose="05000000000000000000" pitchFamily="2" charset="2"/>
              <a:buChar char="Ø"/>
            </a:pPr>
            <a:r>
              <a:rPr lang="en-US" sz="2400" dirty="0"/>
              <a:t>To modify an existing user, submit a new User Access Request form</a:t>
            </a:r>
          </a:p>
          <a:p>
            <a:pPr>
              <a:buFont typeface="Wingdings" panose="05000000000000000000" pitchFamily="2" charset="2"/>
              <a:buChar char="Ø"/>
            </a:pPr>
            <a:r>
              <a:rPr lang="en-US" sz="2400" dirty="0"/>
              <a:t>To delete a user, submit a delete request to your local MIBRS Trainer</a:t>
            </a:r>
          </a:p>
          <a:p>
            <a:pPr>
              <a:buFont typeface="Wingdings" panose="05000000000000000000" pitchFamily="2" charset="2"/>
              <a:buChar char="Ø"/>
            </a:pPr>
            <a:r>
              <a:rPr lang="en-US" sz="2400" dirty="0"/>
              <a:t>Any questions, please contact your local MIBRS Trainer</a:t>
            </a:r>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57399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4976029" y="1605147"/>
            <a:ext cx="6291528" cy="4748522"/>
          </a:xfrm>
        </p:spPr>
        <p:txBody>
          <a:bodyPr anchor="ctr">
            <a:normAutofit/>
          </a:bodyPr>
          <a:lstStyle/>
          <a:p>
            <a:pPr marL="571500" indent="-571500">
              <a:lnSpc>
                <a:spcPct val="110000"/>
              </a:lnSpc>
              <a:spcAft>
                <a:spcPts val="1200"/>
              </a:spcAft>
              <a:buFont typeface="Wingdings" panose="05000000000000000000" pitchFamily="2" charset="2"/>
              <a:buChar char="Ø"/>
            </a:pPr>
            <a:r>
              <a:rPr lang="en-US" cap="none" dirty="0"/>
              <a:t>Allows the agency data to guide the narrative</a:t>
            </a:r>
            <a:endParaRPr lang="en-US" dirty="0"/>
          </a:p>
          <a:p>
            <a:pPr marL="571500" indent="-571500">
              <a:lnSpc>
                <a:spcPct val="110000"/>
              </a:lnSpc>
              <a:spcAft>
                <a:spcPts val="1200"/>
              </a:spcAft>
              <a:buFont typeface="Wingdings" panose="05000000000000000000" pitchFamily="2" charset="2"/>
              <a:buChar char="Ø"/>
            </a:pPr>
            <a:r>
              <a:rPr lang="en-US" cap="none" dirty="0"/>
              <a:t>Allows for a clearer picture of Use of Force across the nation</a:t>
            </a:r>
            <a:endParaRPr lang="en-US" dirty="0"/>
          </a:p>
          <a:p>
            <a:pPr marL="571500" indent="-571500">
              <a:lnSpc>
                <a:spcPct val="110000"/>
              </a:lnSpc>
              <a:spcAft>
                <a:spcPts val="1200"/>
              </a:spcAft>
              <a:buFont typeface="Wingdings" panose="05000000000000000000" pitchFamily="2" charset="2"/>
              <a:buChar char="Ø"/>
            </a:pPr>
            <a:r>
              <a:rPr lang="en-US" dirty="0"/>
              <a:t>A</a:t>
            </a:r>
            <a:r>
              <a:rPr lang="en-US" cap="none" dirty="0"/>
              <a:t>llows for uniform data to be collected on </a:t>
            </a:r>
            <a:r>
              <a:rPr lang="en-US" dirty="0"/>
              <a:t>u</a:t>
            </a:r>
            <a:r>
              <a:rPr lang="en-US" cap="none" dirty="0"/>
              <a:t>se of </a:t>
            </a:r>
            <a:r>
              <a:rPr lang="en-US" dirty="0"/>
              <a:t>f</a:t>
            </a:r>
            <a:r>
              <a:rPr lang="en-US" cap="none" dirty="0"/>
              <a:t>orce</a:t>
            </a:r>
          </a:p>
          <a:p>
            <a:pPr marL="571500" indent="-571500">
              <a:lnSpc>
                <a:spcPct val="110000"/>
              </a:lnSpc>
              <a:spcAft>
                <a:spcPts val="1200"/>
              </a:spcAft>
              <a:buFont typeface="Wingdings" panose="05000000000000000000" pitchFamily="2" charset="2"/>
              <a:buChar char="Ø"/>
            </a:pPr>
            <a:r>
              <a:rPr lang="en-US" dirty="0"/>
              <a:t>Required by </a:t>
            </a:r>
            <a:r>
              <a:rPr lang="en-US" dirty="0" err="1"/>
              <a:t>RSMo</a:t>
            </a:r>
            <a:r>
              <a:rPr lang="en-US" dirty="0"/>
              <a:t> 590.1265 - </a:t>
            </a:r>
            <a:r>
              <a:rPr lang="en-US" u="sng" dirty="0"/>
              <a:t>“Police Use of Force Transparency Act of 2021”</a:t>
            </a:r>
          </a:p>
          <a:p>
            <a:pPr marL="571500" indent="-571500">
              <a:lnSpc>
                <a:spcPct val="110000"/>
              </a:lnSpc>
              <a:buFont typeface="Wingdings" panose="05000000000000000000" pitchFamily="2" charset="2"/>
              <a:buChar char="Ø"/>
            </a:pPr>
            <a:endParaRPr lang="en-US" sz="2200" u="sng" dirty="0"/>
          </a:p>
          <a:p>
            <a:pPr marL="571500" indent="-571500">
              <a:lnSpc>
                <a:spcPct val="110000"/>
              </a:lnSpc>
              <a:buFont typeface="Wingdings" panose="05000000000000000000" pitchFamily="2" charset="2"/>
              <a:buChar char="Ø"/>
            </a:pPr>
            <a:endParaRPr lang="en-US" sz="2200" b="1" dirty="0"/>
          </a:p>
        </p:txBody>
      </p:sp>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913796" y="927100"/>
            <a:ext cx="3418766" cy="4616450"/>
          </a:xfrm>
        </p:spPr>
        <p:txBody>
          <a:bodyPr>
            <a:normAutofit/>
          </a:bodyPr>
          <a:lstStyle/>
          <a:p>
            <a:r>
              <a:rPr lang="en-US" sz="4400" dirty="0"/>
              <a:t>What are the benefits?</a:t>
            </a:r>
          </a:p>
        </p:txBody>
      </p:sp>
    </p:spTree>
    <p:extLst>
      <p:ext uri="{BB962C8B-B14F-4D97-AF65-F5344CB8AC3E}">
        <p14:creationId xmlns:p14="http://schemas.microsoft.com/office/powerpoint/2010/main" val="266773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30BF7690-92EF-443A-9081-3DEDD28EFBC8}"/>
              </a:ext>
            </a:extLst>
          </p:cNvPr>
          <p:cNvPicPr>
            <a:picLocks noChangeAspect="1"/>
          </p:cNvPicPr>
          <p:nvPr/>
        </p:nvPicPr>
        <p:blipFill>
          <a:blip r:embed="rId2">
            <a:alphaModFix amt="15000"/>
          </a:blip>
          <a:stretch>
            <a:fillRect/>
          </a:stretch>
        </p:blipFill>
        <p:spPr>
          <a:xfrm>
            <a:off x="2793451" y="111528"/>
            <a:ext cx="6636947" cy="6667672"/>
          </a:xfrm>
          <a:prstGeom prst="rect">
            <a:avLst/>
          </a:prstGeom>
        </p:spPr>
      </p:pic>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663389" y="927100"/>
            <a:ext cx="3669173" cy="4616450"/>
          </a:xfrm>
        </p:spPr>
        <p:txBody>
          <a:bodyPr>
            <a:normAutofit/>
          </a:bodyPr>
          <a:lstStyle/>
          <a:p>
            <a:r>
              <a:rPr lang="en-US" sz="4000" dirty="0"/>
              <a:t>When do Submissions begin?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4976029" y="971549"/>
            <a:ext cx="6291528" cy="4833506"/>
          </a:xfrm>
        </p:spPr>
        <p:txBody>
          <a:bodyPr anchor="ctr">
            <a:normAutofit lnSpcReduction="10000"/>
          </a:bodyPr>
          <a:lstStyle/>
          <a:p>
            <a:pPr marL="1028700" lvl="1" indent="-571500">
              <a:lnSpc>
                <a:spcPct val="110000"/>
              </a:lnSpc>
              <a:buFont typeface="Wingdings" panose="05000000000000000000" pitchFamily="2" charset="2"/>
              <a:buChar char="Ø"/>
            </a:pPr>
            <a:r>
              <a:rPr lang="en-US" sz="2400" dirty="0"/>
              <a:t>Starting on </a:t>
            </a:r>
            <a:r>
              <a:rPr lang="en-US" sz="2400" u="sng" dirty="0"/>
              <a:t>March 1, 2022</a:t>
            </a:r>
            <a:r>
              <a:rPr lang="en-US" sz="2400" dirty="0"/>
              <a:t> </a:t>
            </a:r>
          </a:p>
          <a:p>
            <a:pPr marL="457200" lvl="1" indent="0">
              <a:lnSpc>
                <a:spcPct val="110000"/>
              </a:lnSpc>
              <a:buNone/>
            </a:pPr>
            <a:endParaRPr lang="en-US" sz="2400" dirty="0"/>
          </a:p>
          <a:p>
            <a:pPr marL="1028700" lvl="1" indent="-571500">
              <a:lnSpc>
                <a:spcPct val="110000"/>
              </a:lnSpc>
              <a:buFont typeface="Wingdings" panose="05000000000000000000" pitchFamily="2" charset="2"/>
              <a:buChar char="Ø"/>
            </a:pPr>
            <a:r>
              <a:rPr lang="en-US" sz="2400" dirty="0"/>
              <a:t>MSHP has an entry portal available on Show Me Crime webpage (</a:t>
            </a:r>
            <a:r>
              <a:rPr lang="en-US" sz="2400" dirty="0">
                <a:hlinkClick r:id="rId3"/>
              </a:rPr>
              <a:t>www.showmecrime.mo.gov</a:t>
            </a:r>
            <a:r>
              <a:rPr lang="en-US" sz="2400" dirty="0"/>
              <a:t>) which will be demonstrated later</a:t>
            </a:r>
          </a:p>
          <a:p>
            <a:pPr marL="457200" lvl="1" indent="0">
              <a:lnSpc>
                <a:spcPct val="110000"/>
              </a:lnSpc>
              <a:buNone/>
            </a:pPr>
            <a:endParaRPr lang="en-US" sz="2400" dirty="0"/>
          </a:p>
          <a:p>
            <a:pPr marL="1028700" lvl="1" indent="-571500">
              <a:lnSpc>
                <a:spcPct val="110000"/>
              </a:lnSpc>
              <a:buFont typeface="Wingdings" panose="05000000000000000000" pitchFamily="2" charset="2"/>
              <a:buChar char="Ø"/>
            </a:pPr>
            <a:r>
              <a:rPr lang="en-US" sz="2400" dirty="0"/>
              <a:t>Failure to comply</a:t>
            </a:r>
          </a:p>
          <a:p>
            <a:pPr lvl="2">
              <a:lnSpc>
                <a:spcPct val="110000"/>
              </a:lnSpc>
            </a:pPr>
            <a:r>
              <a:rPr lang="en-US" sz="2400" dirty="0"/>
              <a:t>Non-compliance will be handled by DPS in accordance with statutory requirements</a:t>
            </a:r>
          </a:p>
          <a:p>
            <a:pPr marL="1028700" lvl="1" indent="-571500">
              <a:lnSpc>
                <a:spcPct val="11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212354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919119" y="403639"/>
            <a:ext cx="10353761" cy="1326321"/>
          </a:xfrm>
        </p:spPr>
        <p:txBody>
          <a:bodyPr>
            <a:normAutofit/>
          </a:bodyPr>
          <a:lstStyle/>
          <a:p>
            <a:pPr algn="ctr"/>
            <a:r>
              <a:rPr lang="en-US" cap="none" dirty="0"/>
              <a:t>SUBMISSION REQUIREMENTS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822948" y="1911116"/>
            <a:ext cx="10546103" cy="4422571"/>
          </a:xfrm>
        </p:spPr>
        <p:txBody>
          <a:bodyPr>
            <a:normAutofit/>
          </a:bodyPr>
          <a:lstStyle/>
          <a:p>
            <a:pPr marL="1028700" lvl="1" indent="-571500" algn="l">
              <a:buFont typeface="Wingdings" panose="05000000000000000000" pitchFamily="2" charset="2"/>
              <a:buChar char="Ø"/>
            </a:pPr>
            <a:r>
              <a:rPr lang="en-US" sz="2400" dirty="0"/>
              <a:t>Completed by the 10</a:t>
            </a:r>
            <a:r>
              <a:rPr lang="en-US" sz="2400" baseline="30000" dirty="0"/>
              <a:t>th</a:t>
            </a:r>
            <a:r>
              <a:rPr lang="en-US" sz="2400" dirty="0"/>
              <a:t> of the following month</a:t>
            </a:r>
          </a:p>
          <a:p>
            <a:pPr lvl="3">
              <a:buFont typeface="Wingdings" panose="05000000000000000000" pitchFamily="2" charset="2"/>
              <a:buChar char="§"/>
            </a:pPr>
            <a:r>
              <a:rPr lang="en-US" sz="2400" dirty="0"/>
              <a:t>So that data can be transmitted to the FBI on the 15</a:t>
            </a:r>
            <a:r>
              <a:rPr lang="en-US" sz="2400" baseline="30000" dirty="0"/>
              <a:t>th</a:t>
            </a:r>
            <a:r>
              <a:rPr lang="en-US" sz="2400" dirty="0"/>
              <a:t> </a:t>
            </a:r>
          </a:p>
          <a:p>
            <a:pPr marL="1028700" lvl="1" indent="-571500" algn="l">
              <a:buFont typeface="Wingdings" panose="05000000000000000000" pitchFamily="2" charset="2"/>
              <a:buChar char="Ø"/>
            </a:pPr>
            <a:r>
              <a:rPr lang="en-US" sz="2400" dirty="0">
                <a:solidFill>
                  <a:schemeClr val="tx1"/>
                </a:solidFill>
              </a:rPr>
              <a:t>Even if nothing to report, </a:t>
            </a:r>
            <a:r>
              <a:rPr lang="en-US" sz="2400" dirty="0"/>
              <a:t>a zero report will be submitted for each month</a:t>
            </a:r>
          </a:p>
          <a:p>
            <a:pPr marL="1028700" lvl="1" indent="-571500" algn="l">
              <a:buFont typeface="Wingdings" panose="05000000000000000000" pitchFamily="2" charset="2"/>
              <a:buChar char="Ø"/>
            </a:pPr>
            <a:r>
              <a:rPr lang="en-US" sz="2400" dirty="0"/>
              <a:t>The Use of Force report does not take the place of any federal or state death in custody reports </a:t>
            </a:r>
          </a:p>
          <a:p>
            <a:pPr lvl="3">
              <a:buFont typeface="Wingdings" panose="05000000000000000000" pitchFamily="2" charset="2"/>
              <a:buChar char="§"/>
            </a:pPr>
            <a:r>
              <a:rPr lang="en-US" sz="2400" dirty="0"/>
              <a:t>Those still need to be submitted separately </a:t>
            </a:r>
          </a:p>
        </p:txBody>
      </p:sp>
    </p:spTree>
    <p:extLst>
      <p:ext uri="{BB962C8B-B14F-4D97-AF65-F5344CB8AC3E}">
        <p14:creationId xmlns:p14="http://schemas.microsoft.com/office/powerpoint/2010/main" val="41615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75D123-FDC0-4C3D-830F-5142293547C6}"/>
              </a:ext>
            </a:extLst>
          </p:cNvPr>
          <p:cNvSpPr>
            <a:spLocks noGrp="1"/>
          </p:cNvSpPr>
          <p:nvPr>
            <p:ph type="title"/>
          </p:nvPr>
        </p:nvSpPr>
        <p:spPr>
          <a:xfrm>
            <a:off x="831850" y="1709739"/>
            <a:ext cx="10515600" cy="1947862"/>
          </a:xfrm>
        </p:spPr>
        <p:txBody>
          <a:bodyPr/>
          <a:lstStyle/>
          <a:p>
            <a:r>
              <a:rPr lang="en-US" dirty="0"/>
              <a:t>Let’s Break Down the Details</a:t>
            </a:r>
          </a:p>
        </p:txBody>
      </p:sp>
      <p:sp>
        <p:nvSpPr>
          <p:cNvPr id="7" name="Text Placeholder 6">
            <a:extLst>
              <a:ext uri="{FF2B5EF4-FFF2-40B4-BE49-F238E27FC236}">
                <a16:creationId xmlns:a16="http://schemas.microsoft.com/office/drawing/2014/main" id="{1B4DD61A-E44A-4EC0-85F1-16B58BCD040D}"/>
              </a:ext>
            </a:extLst>
          </p:cNvPr>
          <p:cNvSpPr>
            <a:spLocks noGrp="1"/>
          </p:cNvSpPr>
          <p:nvPr>
            <p:ph type="body" idx="1"/>
          </p:nvPr>
        </p:nvSpPr>
        <p:spPr>
          <a:xfrm>
            <a:off x="1229244" y="3976255"/>
            <a:ext cx="9733512" cy="1125970"/>
          </a:xfrm>
        </p:spPr>
        <p:txBody>
          <a:bodyPr>
            <a:normAutofit/>
          </a:bodyPr>
          <a:lstStyle/>
          <a:p>
            <a:r>
              <a:rPr lang="en-US" sz="2800" dirty="0"/>
              <a:t>What do I need to know to make a Use of Force entry? </a:t>
            </a:r>
          </a:p>
        </p:txBody>
      </p:sp>
    </p:spTree>
    <p:extLst>
      <p:ext uri="{BB962C8B-B14F-4D97-AF65-F5344CB8AC3E}">
        <p14:creationId xmlns:p14="http://schemas.microsoft.com/office/powerpoint/2010/main" val="76270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Do you have a qualifying incident?</a:t>
            </a:r>
            <a:endParaRPr lang="en-US" cap="none" dirty="0"/>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rmAutofit lnSpcReduction="10000"/>
          </a:bodyPr>
          <a:lstStyle/>
          <a:p>
            <a:pPr>
              <a:buFont typeface="Wingdings" panose="05000000000000000000" pitchFamily="2" charset="2"/>
              <a:buChar char="Ø"/>
            </a:pPr>
            <a:r>
              <a:rPr lang="en-US" cap="none" dirty="0">
                <a:solidFill>
                  <a:schemeClr val="tx1"/>
                </a:solidFill>
              </a:rPr>
              <a:t>What is considered a User of Force Incident:</a:t>
            </a:r>
            <a:endParaRPr lang="en-US" sz="3000" b="1" dirty="0">
              <a:solidFill>
                <a:schemeClr val="tx1"/>
              </a:solidFill>
            </a:endParaRPr>
          </a:p>
          <a:p>
            <a:pPr lvl="1">
              <a:buFont typeface="Wingdings" panose="05000000000000000000" pitchFamily="2" charset="2"/>
              <a:buChar char="ü"/>
            </a:pPr>
            <a:r>
              <a:rPr lang="en-US" sz="2400" dirty="0">
                <a:solidFill>
                  <a:schemeClr val="tx1"/>
                </a:solidFill>
              </a:rPr>
              <a:t>A </a:t>
            </a:r>
            <a:r>
              <a:rPr lang="en-US" sz="2400" cap="none" dirty="0">
                <a:solidFill>
                  <a:schemeClr val="tx1"/>
                </a:solidFill>
              </a:rPr>
              <a:t>fatality occurs that is connected to a Use of Force by a peace officer</a:t>
            </a:r>
          </a:p>
          <a:p>
            <a:pPr lvl="1">
              <a:buFont typeface="Wingdings" panose="05000000000000000000" pitchFamily="2" charset="2"/>
              <a:buChar char="ü"/>
            </a:pPr>
            <a:endParaRPr lang="en-US" sz="2400" dirty="0">
              <a:solidFill>
                <a:schemeClr val="tx1"/>
              </a:solidFill>
            </a:endParaRPr>
          </a:p>
          <a:p>
            <a:pPr lvl="1">
              <a:buFont typeface="Wingdings" panose="05000000000000000000" pitchFamily="2" charset="2"/>
              <a:buChar char="ü"/>
            </a:pPr>
            <a:r>
              <a:rPr lang="en-US" sz="2400" cap="none" dirty="0">
                <a:solidFill>
                  <a:schemeClr val="tx1"/>
                </a:solidFill>
              </a:rPr>
              <a:t>Serious bodily injury occurs that is connected to a Use of Force by a peace officer</a:t>
            </a:r>
            <a:endParaRPr lang="en-US" sz="2400" dirty="0">
              <a:solidFill>
                <a:schemeClr val="tx1"/>
              </a:solidFill>
            </a:endParaRPr>
          </a:p>
          <a:p>
            <a:pPr lvl="1">
              <a:buFont typeface="Wingdings" panose="05000000000000000000" pitchFamily="2" charset="2"/>
              <a:buChar char="ü"/>
            </a:pPr>
            <a:endParaRPr lang="en-US" sz="2400" dirty="0">
              <a:solidFill>
                <a:schemeClr val="tx1"/>
              </a:solidFill>
            </a:endParaRPr>
          </a:p>
          <a:p>
            <a:pPr lvl="1">
              <a:buFont typeface="Wingdings" panose="05000000000000000000" pitchFamily="2" charset="2"/>
              <a:buChar char="ü"/>
            </a:pPr>
            <a:r>
              <a:rPr lang="en-US" sz="2400" cap="none" dirty="0">
                <a:solidFill>
                  <a:schemeClr val="tx1"/>
                </a:solidFill>
              </a:rPr>
              <a:t>In the absence of death or serious physical injury, a peace officer discharges a firearm at, or in the direction of, a person(s)</a:t>
            </a:r>
          </a:p>
        </p:txBody>
      </p:sp>
    </p:spTree>
    <p:extLst>
      <p:ext uri="{BB962C8B-B14F-4D97-AF65-F5344CB8AC3E}">
        <p14:creationId xmlns:p14="http://schemas.microsoft.com/office/powerpoint/2010/main" val="3035907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cap="none" dirty="0"/>
              <a:t>USE OF FORCE </a:t>
            </a:r>
            <a:r>
              <a:rPr lang="en-US" dirty="0"/>
              <a:t>- </a:t>
            </a:r>
            <a:r>
              <a:rPr lang="en-US" cap="none" dirty="0"/>
              <a:t>DEFINITIONS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576943" y="1825624"/>
            <a:ext cx="10929257" cy="4509861"/>
          </a:xfrm>
        </p:spPr>
        <p:txBody>
          <a:bodyPr>
            <a:normAutofit lnSpcReduction="10000"/>
          </a:bodyPr>
          <a:lstStyle/>
          <a:p>
            <a:pPr>
              <a:buFont typeface="Wingdings" panose="05000000000000000000" pitchFamily="2" charset="2"/>
              <a:buChar char="Ø"/>
            </a:pPr>
            <a:r>
              <a:rPr lang="en-US" dirty="0"/>
              <a:t>What is considered</a:t>
            </a:r>
            <a:r>
              <a:rPr lang="en-US" cap="none" dirty="0">
                <a:solidFill>
                  <a:schemeClr val="tx1"/>
                </a:solidFill>
              </a:rPr>
              <a:t> </a:t>
            </a:r>
            <a:r>
              <a:rPr lang="en-US" dirty="0">
                <a:solidFill>
                  <a:schemeClr val="tx1"/>
                </a:solidFill>
              </a:rPr>
              <a:t>“Serious Bodily Injury”?</a:t>
            </a:r>
          </a:p>
          <a:p>
            <a:pPr lvl="1" algn="l"/>
            <a:r>
              <a:rPr lang="en-US" sz="2400" dirty="0" err="1"/>
              <a:t>RSMo</a:t>
            </a:r>
            <a:r>
              <a:rPr lang="en-US" sz="2400" dirty="0"/>
              <a:t> 590.1265 refers to </a:t>
            </a:r>
            <a:r>
              <a:rPr lang="en-US" sz="2400" dirty="0" err="1"/>
              <a:t>RSMo</a:t>
            </a:r>
            <a:r>
              <a:rPr lang="en-US" sz="2400" dirty="0"/>
              <a:t> 556.061 to define</a:t>
            </a:r>
            <a:r>
              <a:rPr lang="en-US" sz="2400" dirty="0">
                <a:solidFill>
                  <a:srgbClr val="FF0000"/>
                </a:solidFill>
              </a:rPr>
              <a:t> </a:t>
            </a:r>
            <a:r>
              <a:rPr lang="en-US" sz="2400" dirty="0"/>
              <a:t>“SERIOUS BODILY INJURY” as:  </a:t>
            </a:r>
          </a:p>
          <a:p>
            <a:pPr lvl="2">
              <a:buFont typeface="Wingdings" panose="05000000000000000000" pitchFamily="2" charset="2"/>
              <a:buChar char="ü"/>
            </a:pPr>
            <a:r>
              <a:rPr lang="en-US" dirty="0"/>
              <a:t>“physical injury that creates a substantial risk of death or that causes serious disfigurement or protracted loss or impairment of the function of any part of the body;”</a:t>
            </a:r>
          </a:p>
          <a:p>
            <a:pPr lvl="1" algn="l"/>
            <a:endParaRPr lang="en-US" sz="2400" dirty="0"/>
          </a:p>
          <a:p>
            <a:pPr lvl="1" algn="l"/>
            <a:r>
              <a:rPr lang="en-US" sz="2400" dirty="0"/>
              <a:t>The FBI uses Title 18 United States Code (U.S.C.) section 2246 (4) to define it as: </a:t>
            </a:r>
          </a:p>
          <a:p>
            <a:pPr lvl="2">
              <a:buFont typeface="Wingdings" panose="05000000000000000000" pitchFamily="2" charset="2"/>
              <a:buChar char="ü"/>
            </a:pPr>
            <a:r>
              <a:rPr lang="en-US" dirty="0"/>
              <a:t>bodily injury that involves a substantial risk of death, unconsciousness, extreme physical pain, protracted and obvious disfigurement, or protracted loss or impairment of the function of a bodily member, organ, or mental faculty;</a:t>
            </a:r>
          </a:p>
          <a:p>
            <a:pPr marL="1028700" lvl="1" indent="-571500" algn="l">
              <a:buFont typeface="Wingdings" panose="05000000000000000000" pitchFamily="2" charset="2"/>
              <a:buChar char="Ø"/>
            </a:pPr>
            <a:endParaRPr lang="en-US" sz="2400" b="1" u="sng" dirty="0"/>
          </a:p>
          <a:p>
            <a:pPr marL="1028700" lvl="1" indent="-571500" algn="l">
              <a:buFont typeface="Wingdings" panose="05000000000000000000" pitchFamily="2" charset="2"/>
              <a:buChar char="Ø"/>
            </a:pPr>
            <a:endParaRPr lang="en-US" sz="2400" b="1" dirty="0"/>
          </a:p>
        </p:txBody>
      </p:sp>
    </p:spTree>
    <p:extLst>
      <p:ext uri="{BB962C8B-B14F-4D97-AF65-F5344CB8AC3E}">
        <p14:creationId xmlns:p14="http://schemas.microsoft.com/office/powerpoint/2010/main" val="371000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Definitions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662730" y="1803633"/>
            <a:ext cx="10989578" cy="4630723"/>
          </a:xfrm>
        </p:spPr>
        <p:txBody>
          <a:bodyPr>
            <a:normAutofit lnSpcReduction="10000"/>
          </a:bodyPr>
          <a:lstStyle/>
          <a:p>
            <a:pPr algn="just">
              <a:buFont typeface="Wingdings" panose="05000000000000000000" pitchFamily="2" charset="2"/>
              <a:buChar char="Ø"/>
            </a:pPr>
            <a:r>
              <a:rPr lang="en-US" sz="2400" dirty="0"/>
              <a:t>Serious bodily injury would include:</a:t>
            </a:r>
          </a:p>
          <a:p>
            <a:pPr lvl="2" algn="just">
              <a:buFont typeface="Wingdings" panose="05000000000000000000" pitchFamily="2" charset="2"/>
              <a:buChar char="§"/>
            </a:pPr>
            <a:r>
              <a:rPr lang="en-US" sz="2000" dirty="0"/>
              <a:t>all gunshot wounds (</a:t>
            </a:r>
            <a:r>
              <a:rPr lang="en-US" sz="2000" u="sng" dirty="0"/>
              <a:t>regardless of whether they are penetrating or grazing</a:t>
            </a:r>
            <a:r>
              <a:rPr lang="en-US" sz="2000" dirty="0"/>
              <a:t>) </a:t>
            </a:r>
          </a:p>
          <a:p>
            <a:pPr lvl="2" algn="just">
              <a:buFont typeface="Wingdings" panose="05000000000000000000" pitchFamily="2" charset="2"/>
              <a:buChar char="§"/>
            </a:pPr>
            <a:r>
              <a:rPr lang="en-US" sz="2000" dirty="0"/>
              <a:t>apparent broken bones </a:t>
            </a:r>
          </a:p>
          <a:p>
            <a:pPr lvl="2" algn="just">
              <a:buFont typeface="Wingdings" panose="05000000000000000000" pitchFamily="2" charset="2"/>
              <a:buChar char="§"/>
            </a:pPr>
            <a:r>
              <a:rPr lang="en-US" sz="2000" dirty="0"/>
              <a:t>possible internal injury, severe laceration, stitches, sutures </a:t>
            </a:r>
          </a:p>
          <a:p>
            <a:pPr lvl="2" algn="just">
              <a:buFont typeface="Wingdings" panose="05000000000000000000" pitchFamily="2" charset="2"/>
              <a:buChar char="§"/>
            </a:pPr>
            <a:r>
              <a:rPr lang="en-US" sz="2000" dirty="0"/>
              <a:t>chipped teeth, loss of teeth </a:t>
            </a:r>
          </a:p>
          <a:p>
            <a:pPr lvl="2" algn="just">
              <a:buFont typeface="Wingdings" panose="05000000000000000000" pitchFamily="2" charset="2"/>
              <a:buChar char="§"/>
            </a:pPr>
            <a:r>
              <a:rPr lang="en-US" sz="2000" dirty="0"/>
              <a:t>canine bites requiring medical attention</a:t>
            </a:r>
          </a:p>
          <a:p>
            <a:pPr lvl="2" algn="just">
              <a:buFont typeface="Wingdings" panose="05000000000000000000" pitchFamily="2" charset="2"/>
              <a:buChar char="§"/>
            </a:pPr>
            <a:r>
              <a:rPr lang="en-US" sz="2000" dirty="0"/>
              <a:t>unconsciousness due to an applied carotid artery hold</a:t>
            </a:r>
          </a:p>
          <a:p>
            <a:pPr lvl="2" algn="just">
              <a:buFont typeface="Wingdings" panose="05000000000000000000" pitchFamily="2" charset="2"/>
              <a:buChar char="§"/>
            </a:pPr>
            <a:r>
              <a:rPr lang="en-US" sz="2000" dirty="0"/>
              <a:t>injuries severe enough to require medical intervention and/or hospitalization  </a:t>
            </a:r>
          </a:p>
          <a:p>
            <a:pPr algn="just">
              <a:buFont typeface="Wingdings" panose="05000000000000000000" pitchFamily="2" charset="2"/>
              <a:buChar char="Ø"/>
            </a:pPr>
            <a:r>
              <a:rPr lang="en-US" sz="2400" dirty="0"/>
              <a:t>The term "medical intervention" </a:t>
            </a:r>
            <a:r>
              <a:rPr lang="en-US" sz="2400" u="sng" dirty="0"/>
              <a:t>does not</a:t>
            </a:r>
            <a:r>
              <a:rPr lang="en-US" sz="2400" dirty="0"/>
              <a:t> include routine evaluation of the subject to determine fitness for arrest or detention by an emergency medical technician or medical staff at a medical facility </a:t>
            </a:r>
            <a:endParaRPr lang="en-US" sz="2400" dirty="0">
              <a:solidFill>
                <a:schemeClr val="tx1"/>
              </a:solidFill>
            </a:endParaRPr>
          </a:p>
        </p:txBody>
      </p:sp>
    </p:spTree>
    <p:extLst>
      <p:ext uri="{BB962C8B-B14F-4D97-AF65-F5344CB8AC3E}">
        <p14:creationId xmlns:p14="http://schemas.microsoft.com/office/powerpoint/2010/main" val="215784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Definitions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629174" y="2096064"/>
            <a:ext cx="10863743" cy="4338292"/>
          </a:xfrm>
        </p:spPr>
        <p:txBody>
          <a:bodyPr>
            <a:normAutofit fontScale="92500" lnSpcReduction="20000"/>
          </a:bodyPr>
          <a:lstStyle/>
          <a:p>
            <a:pPr>
              <a:buFont typeface="Wingdings" panose="05000000000000000000" pitchFamily="2" charset="2"/>
              <a:buChar char="Ø"/>
            </a:pPr>
            <a:r>
              <a:rPr lang="en-US" sz="2600" dirty="0">
                <a:solidFill>
                  <a:schemeClr val="tx1"/>
                </a:solidFill>
              </a:rPr>
              <a:t>Firearm is defined by T</a:t>
            </a:r>
            <a:r>
              <a:rPr lang="en-US" sz="2600" dirty="0"/>
              <a:t>itle 18 U.S.C. 921 (A)(3):</a:t>
            </a:r>
          </a:p>
          <a:p>
            <a:pPr lvl="1" algn="l"/>
            <a:r>
              <a:rPr lang="en-US" sz="2200" dirty="0"/>
              <a:t>any weapon (including a starter gun) which will or is designed to or may readily be converted to expel a projectile by the action of an explosive; </a:t>
            </a:r>
          </a:p>
          <a:p>
            <a:pPr lvl="1" algn="l"/>
            <a:r>
              <a:rPr lang="en-US" sz="2200" dirty="0"/>
              <a:t>the frame or receiver of any such weapon; </a:t>
            </a:r>
          </a:p>
          <a:p>
            <a:pPr lvl="1" algn="l"/>
            <a:r>
              <a:rPr lang="en-US" sz="2200" dirty="0"/>
              <a:t>any firearm muffler or firearm silencer; or </a:t>
            </a:r>
          </a:p>
          <a:p>
            <a:pPr lvl="1" algn="l"/>
            <a:r>
              <a:rPr lang="en-US" sz="2200" dirty="0"/>
              <a:t>any destructive device </a:t>
            </a:r>
            <a:r>
              <a:rPr lang="en-US" sz="2600" dirty="0"/>
              <a:t> </a:t>
            </a:r>
          </a:p>
          <a:p>
            <a:pPr>
              <a:buFont typeface="Wingdings" panose="05000000000000000000" pitchFamily="2" charset="2"/>
              <a:buChar char="Ø"/>
            </a:pPr>
            <a:r>
              <a:rPr lang="en-US" sz="2600" dirty="0"/>
              <a:t>Firearms discharged at or in the direction of a person(s) with less lethal munitions, such as beanbags, pepper balls, and rubber bullets are </a:t>
            </a:r>
            <a:r>
              <a:rPr lang="en-US" sz="2600" b="1" u="sng" dirty="0"/>
              <a:t>excluded</a:t>
            </a:r>
            <a:r>
              <a:rPr lang="en-US" sz="2600" dirty="0"/>
              <a:t> </a:t>
            </a:r>
          </a:p>
          <a:p>
            <a:pPr>
              <a:buFont typeface="Wingdings" panose="05000000000000000000" pitchFamily="2" charset="2"/>
              <a:buChar char="Ø"/>
            </a:pPr>
            <a:r>
              <a:rPr lang="en-US" sz="2600" dirty="0"/>
              <a:t>In addition, electronic control weapons are </a:t>
            </a:r>
            <a:r>
              <a:rPr lang="en-US" sz="2600" b="1" u="sng" dirty="0"/>
              <a:t>not</a:t>
            </a:r>
            <a:r>
              <a:rPr lang="en-US" sz="2600" dirty="0"/>
              <a:t> to be considered firearms.   (Ex: Tasers/Stun Gun etc.)</a:t>
            </a:r>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81217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623C2-EB8E-45E9-9F5F-6AFC9FC4A9E0}"/>
              </a:ext>
            </a:extLst>
          </p:cNvPr>
          <p:cNvSpPr>
            <a:spLocks noGrp="1"/>
          </p:cNvSpPr>
          <p:nvPr>
            <p:ph type="title"/>
          </p:nvPr>
        </p:nvSpPr>
        <p:spPr/>
        <p:txBody>
          <a:bodyPr>
            <a:normAutofit/>
          </a:bodyPr>
          <a:lstStyle/>
          <a:p>
            <a:pPr algn="ctr"/>
            <a:r>
              <a:rPr lang="en-US" sz="5400" dirty="0"/>
              <a:t>Now that I know I have an incident what do I do?</a:t>
            </a:r>
          </a:p>
        </p:txBody>
      </p:sp>
    </p:spTree>
    <p:extLst>
      <p:ext uri="{BB962C8B-B14F-4D97-AF65-F5344CB8AC3E}">
        <p14:creationId xmlns:p14="http://schemas.microsoft.com/office/powerpoint/2010/main" val="102366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Submissions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Autofit/>
          </a:bodyPr>
          <a:lstStyle/>
          <a:p>
            <a:pPr>
              <a:buFont typeface="Wingdings" panose="05000000000000000000" pitchFamily="2" charset="2"/>
              <a:buChar char="Ø"/>
            </a:pPr>
            <a:r>
              <a:rPr lang="en-US" dirty="0">
                <a:solidFill>
                  <a:schemeClr val="tx1"/>
                </a:solidFill>
              </a:rPr>
              <a:t>Data Submission</a:t>
            </a:r>
            <a:r>
              <a:rPr lang="en-US" dirty="0"/>
              <a:t> - Two options</a:t>
            </a:r>
          </a:p>
          <a:p>
            <a:pPr marL="914400" lvl="2" indent="0" algn="l">
              <a:buNone/>
            </a:pPr>
            <a:endParaRPr lang="en-US" sz="2400" dirty="0"/>
          </a:p>
          <a:p>
            <a:pPr lvl="2" algn="l">
              <a:buFont typeface="Wingdings" panose="05000000000000000000" pitchFamily="2" charset="2"/>
              <a:buChar char="§"/>
            </a:pPr>
            <a:r>
              <a:rPr lang="en-US" sz="2400" dirty="0"/>
              <a:t>RMS generated FBI compliant UoF file through Show Me Crime webpage via Crime Insight upload page</a:t>
            </a:r>
          </a:p>
          <a:p>
            <a:pPr lvl="2">
              <a:buFont typeface="Wingdings" panose="05000000000000000000" pitchFamily="2" charset="2"/>
              <a:buChar char="§"/>
            </a:pPr>
            <a:r>
              <a:rPr lang="en-US" sz="2400" dirty="0"/>
              <a:t>Manual data entry through Show Me Crime webpage via Crime Insight web entry</a:t>
            </a:r>
          </a:p>
          <a:p>
            <a:pPr marL="914400" lvl="2" indent="0" algn="l">
              <a:buNone/>
            </a:pPr>
            <a:endParaRPr lang="en-US" sz="2400" dirty="0"/>
          </a:p>
          <a:p>
            <a:pPr>
              <a:buFont typeface="Wingdings" panose="05000000000000000000" pitchFamily="2" charset="2"/>
              <a:buChar char="Ø"/>
            </a:pPr>
            <a:r>
              <a:rPr lang="en-US" dirty="0"/>
              <a:t>Either one is acceptable</a:t>
            </a:r>
            <a:endParaRPr lang="en-US" dirty="0">
              <a:solidFill>
                <a:schemeClr val="tx1"/>
              </a:solidFill>
            </a:endParaRPr>
          </a:p>
        </p:txBody>
      </p:sp>
    </p:spTree>
    <p:extLst>
      <p:ext uri="{BB962C8B-B14F-4D97-AF65-F5344CB8AC3E}">
        <p14:creationId xmlns:p14="http://schemas.microsoft.com/office/powerpoint/2010/main" val="2180811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sz="5400" dirty="0"/>
              <a:t>Use of Force</a:t>
            </a:r>
          </a:p>
        </p:txBody>
      </p:sp>
      <p:sp>
        <p:nvSpPr>
          <p:cNvPr id="13" name="Text Placeholder 12">
            <a:extLst>
              <a:ext uri="{FF2B5EF4-FFF2-40B4-BE49-F238E27FC236}">
                <a16:creationId xmlns:a16="http://schemas.microsoft.com/office/drawing/2014/main" id="{0BEA8E58-212E-4402-A6EB-4309A05F831C}"/>
              </a:ext>
            </a:extLst>
          </p:cNvPr>
          <p:cNvSpPr>
            <a:spLocks noGrp="1"/>
          </p:cNvSpPr>
          <p:nvPr>
            <p:ph type="body" idx="1"/>
          </p:nvPr>
        </p:nvSpPr>
        <p:spPr>
          <a:xfrm>
            <a:off x="716415" y="1456179"/>
            <a:ext cx="10512424" cy="646331"/>
          </a:xfrm>
        </p:spPr>
        <p:txBody>
          <a:bodyPr>
            <a:normAutofit/>
          </a:bodyPr>
          <a:lstStyle/>
          <a:p>
            <a:pPr algn="ctr"/>
            <a:r>
              <a:rPr lang="en-US" dirty="0"/>
              <a:t>Accessing UoF Submission Page</a:t>
            </a:r>
          </a:p>
        </p:txBody>
      </p:sp>
      <p:pic>
        <p:nvPicPr>
          <p:cNvPr id="11" name="Content Placeholder 10">
            <a:extLst>
              <a:ext uri="{FF2B5EF4-FFF2-40B4-BE49-F238E27FC236}">
                <a16:creationId xmlns:a16="http://schemas.microsoft.com/office/drawing/2014/main" id="{42BC7D94-4CCE-4DFA-8B13-06F253C4A726}"/>
              </a:ext>
            </a:extLst>
          </p:cNvPr>
          <p:cNvPicPr>
            <a:picLocks noGrp="1" noChangeAspect="1"/>
          </p:cNvPicPr>
          <p:nvPr>
            <p:ph sz="half" idx="2"/>
          </p:nvPr>
        </p:nvPicPr>
        <p:blipFill rotWithShape="1">
          <a:blip r:embed="rId2"/>
          <a:srcRect t="9073" b="7332"/>
          <a:stretch/>
        </p:blipFill>
        <p:spPr>
          <a:xfrm>
            <a:off x="663520" y="2807578"/>
            <a:ext cx="5444446" cy="3265714"/>
          </a:xfrm>
          <a:prstGeom prst="rect">
            <a:avLst/>
          </a:prstGeom>
        </p:spPr>
      </p:pic>
      <p:pic>
        <p:nvPicPr>
          <p:cNvPr id="15" name="Content Placeholder 14">
            <a:extLst>
              <a:ext uri="{FF2B5EF4-FFF2-40B4-BE49-F238E27FC236}">
                <a16:creationId xmlns:a16="http://schemas.microsoft.com/office/drawing/2014/main" id="{2EC2B90B-97B5-49C7-B7E9-24F464D85E05}"/>
              </a:ext>
            </a:extLst>
          </p:cNvPr>
          <p:cNvPicPr>
            <a:picLocks noGrp="1" noChangeAspect="1"/>
          </p:cNvPicPr>
          <p:nvPr>
            <p:ph sz="quarter" idx="4"/>
          </p:nvPr>
        </p:nvPicPr>
        <p:blipFill>
          <a:blip r:embed="rId3"/>
          <a:stretch>
            <a:fillRect/>
          </a:stretch>
        </p:blipFill>
        <p:spPr>
          <a:xfrm>
            <a:off x="6172200" y="3210149"/>
            <a:ext cx="5095875" cy="2282377"/>
          </a:xfrm>
          <a:prstGeom prst="rect">
            <a:avLst/>
          </a:prstGeom>
        </p:spPr>
      </p:pic>
      <p:sp>
        <p:nvSpPr>
          <p:cNvPr id="5" name="Rectangle 4">
            <a:extLst>
              <a:ext uri="{FF2B5EF4-FFF2-40B4-BE49-F238E27FC236}">
                <a16:creationId xmlns:a16="http://schemas.microsoft.com/office/drawing/2014/main" id="{32F48151-491B-45B1-A778-1B143F8D98ED}"/>
              </a:ext>
            </a:extLst>
          </p:cNvPr>
          <p:cNvSpPr/>
          <p:nvPr/>
        </p:nvSpPr>
        <p:spPr>
          <a:xfrm>
            <a:off x="1937943" y="3429000"/>
            <a:ext cx="990600" cy="28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7B4EF253-287E-4426-9A05-B6A17621AB1C}"/>
              </a:ext>
            </a:extLst>
          </p:cNvPr>
          <p:cNvSpPr/>
          <p:nvPr/>
        </p:nvSpPr>
        <p:spPr>
          <a:xfrm rot="20318714">
            <a:off x="2879044" y="2967841"/>
            <a:ext cx="1143000" cy="5029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83F5A3-7C7A-44A5-9877-3B3E101B8751}"/>
              </a:ext>
            </a:extLst>
          </p:cNvPr>
          <p:cNvSpPr/>
          <p:nvPr/>
        </p:nvSpPr>
        <p:spPr>
          <a:xfrm>
            <a:off x="6516210" y="4822292"/>
            <a:ext cx="1660124" cy="28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Left 16">
            <a:extLst>
              <a:ext uri="{FF2B5EF4-FFF2-40B4-BE49-F238E27FC236}">
                <a16:creationId xmlns:a16="http://schemas.microsoft.com/office/drawing/2014/main" id="{E734B38A-0567-4841-80F9-4C0195D44D4A}"/>
              </a:ext>
            </a:extLst>
          </p:cNvPr>
          <p:cNvSpPr/>
          <p:nvPr/>
        </p:nvSpPr>
        <p:spPr>
          <a:xfrm rot="20318714">
            <a:off x="8148637" y="4438053"/>
            <a:ext cx="1143000" cy="5029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68FC34E-12B6-438E-8F22-EDB161CA7651}"/>
              </a:ext>
            </a:extLst>
          </p:cNvPr>
          <p:cNvSpPr txBox="1"/>
          <p:nvPr/>
        </p:nvSpPr>
        <p:spPr>
          <a:xfrm>
            <a:off x="2313214" y="2340784"/>
            <a:ext cx="1558245" cy="369332"/>
          </a:xfrm>
          <a:prstGeom prst="rect">
            <a:avLst/>
          </a:prstGeom>
          <a:noFill/>
        </p:spPr>
        <p:txBody>
          <a:bodyPr wrap="square" rtlCol="0">
            <a:spAutoFit/>
          </a:bodyPr>
          <a:lstStyle/>
          <a:p>
            <a:r>
              <a:rPr lang="en-US" b="1" u="sng" dirty="0"/>
              <a:t>Click Here</a:t>
            </a:r>
          </a:p>
        </p:txBody>
      </p:sp>
      <p:sp>
        <p:nvSpPr>
          <p:cNvPr id="19" name="TextBox 18">
            <a:extLst>
              <a:ext uri="{FF2B5EF4-FFF2-40B4-BE49-F238E27FC236}">
                <a16:creationId xmlns:a16="http://schemas.microsoft.com/office/drawing/2014/main" id="{F3C76F06-0621-422C-9615-88888B42ECAF}"/>
              </a:ext>
            </a:extLst>
          </p:cNvPr>
          <p:cNvSpPr txBox="1"/>
          <p:nvPr/>
        </p:nvSpPr>
        <p:spPr>
          <a:xfrm>
            <a:off x="8320543" y="2324982"/>
            <a:ext cx="1510386" cy="646331"/>
          </a:xfrm>
          <a:prstGeom prst="rect">
            <a:avLst/>
          </a:prstGeom>
          <a:noFill/>
        </p:spPr>
        <p:txBody>
          <a:bodyPr wrap="square" rtlCol="0">
            <a:spAutoFit/>
          </a:bodyPr>
          <a:lstStyle/>
          <a:p>
            <a:r>
              <a:rPr lang="en-US" b="1" u="sng" dirty="0"/>
              <a:t>Then Here</a:t>
            </a:r>
          </a:p>
          <a:p>
            <a:endParaRPr lang="en-US" dirty="0"/>
          </a:p>
        </p:txBody>
      </p:sp>
    </p:spTree>
    <p:extLst>
      <p:ext uri="{BB962C8B-B14F-4D97-AF65-F5344CB8AC3E}">
        <p14:creationId xmlns:p14="http://schemas.microsoft.com/office/powerpoint/2010/main" val="382271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7106D1ED-7B54-4F6A-8B20-DCA1EF48F1AF}"/>
              </a:ext>
            </a:extLst>
          </p:cNvPr>
          <p:cNvSpPr>
            <a:spLocks noGrp="1"/>
          </p:cNvSpPr>
          <p:nvPr>
            <p:ph idx="1"/>
          </p:nvPr>
        </p:nvSpPr>
        <p:spPr>
          <a:xfrm>
            <a:off x="4976029" y="719092"/>
            <a:ext cx="6291528" cy="5637320"/>
          </a:xfrm>
        </p:spPr>
        <p:txBody>
          <a:bodyPr anchor="ctr">
            <a:noAutofit/>
          </a:bodyPr>
          <a:lstStyle/>
          <a:p>
            <a:pPr marL="571500" indent="-571500">
              <a:lnSpc>
                <a:spcPct val="110000"/>
              </a:lnSpc>
              <a:buFont typeface="Wingdings" panose="05000000000000000000" pitchFamily="2" charset="2"/>
              <a:buChar char="Ø"/>
            </a:pPr>
            <a:r>
              <a:rPr lang="en-US" cap="none" dirty="0"/>
              <a:t>Approved by the CJIS</a:t>
            </a:r>
            <a:r>
              <a:rPr lang="en-US" dirty="0"/>
              <a:t> A</a:t>
            </a:r>
            <a:r>
              <a:rPr lang="en-US" cap="none" dirty="0"/>
              <a:t>dvisory</a:t>
            </a:r>
            <a:r>
              <a:rPr lang="en-US" dirty="0"/>
              <a:t> P</a:t>
            </a:r>
            <a:r>
              <a:rPr lang="en-US" cap="none" dirty="0"/>
              <a:t>olicy</a:t>
            </a:r>
            <a:r>
              <a:rPr lang="en-US" dirty="0"/>
              <a:t> B</a:t>
            </a:r>
            <a:r>
              <a:rPr lang="en-US" cap="none" dirty="0"/>
              <a:t>oard (APB)</a:t>
            </a:r>
            <a:r>
              <a:rPr lang="en-US" dirty="0"/>
              <a:t> </a:t>
            </a:r>
            <a:r>
              <a:rPr lang="en-US" cap="none" dirty="0"/>
              <a:t>made up of our peers</a:t>
            </a:r>
          </a:p>
          <a:p>
            <a:pPr marL="571500" indent="-571500">
              <a:lnSpc>
                <a:spcPct val="110000"/>
              </a:lnSpc>
              <a:buFont typeface="Wingdings" panose="05000000000000000000" pitchFamily="2" charset="2"/>
              <a:buChar char="Ø"/>
            </a:pPr>
            <a:endParaRPr lang="en-US" dirty="0"/>
          </a:p>
          <a:p>
            <a:pPr marL="571500" indent="-571500">
              <a:lnSpc>
                <a:spcPct val="110000"/>
              </a:lnSpc>
              <a:buFont typeface="Wingdings" panose="05000000000000000000" pitchFamily="2" charset="2"/>
              <a:buChar char="Ø"/>
            </a:pPr>
            <a:r>
              <a:rPr lang="en-US" cap="none" dirty="0"/>
              <a:t>Endorsed by</a:t>
            </a:r>
            <a:r>
              <a:rPr lang="en-US" dirty="0"/>
              <a:t> </a:t>
            </a:r>
            <a:r>
              <a:rPr lang="en-US" cap="none" dirty="0"/>
              <a:t>International Association of Chiefs of Police (IACP) and the National Sheriff’s Association (NSA)</a:t>
            </a:r>
            <a:endParaRPr lang="en-US" dirty="0"/>
          </a:p>
          <a:p>
            <a:pPr marL="0" indent="0">
              <a:lnSpc>
                <a:spcPct val="110000"/>
              </a:lnSpc>
              <a:buNone/>
            </a:pPr>
            <a:endParaRPr lang="en-US" dirty="0"/>
          </a:p>
          <a:p>
            <a:pPr marL="0" indent="0">
              <a:lnSpc>
                <a:spcPct val="110000"/>
              </a:lnSpc>
              <a:buNone/>
            </a:pPr>
            <a:r>
              <a:rPr lang="en-US" sz="2000" dirty="0"/>
              <a:t>***</a:t>
            </a:r>
            <a:r>
              <a:rPr lang="en-US" sz="2000" cap="none" dirty="0"/>
              <a:t>Per the </a:t>
            </a:r>
            <a:r>
              <a:rPr lang="en-US" sz="2000" dirty="0"/>
              <a:t>FBI, </a:t>
            </a:r>
            <a:r>
              <a:rPr lang="en-US" sz="2000" cap="none" dirty="0"/>
              <a:t>this data will not </a:t>
            </a:r>
            <a:r>
              <a:rPr lang="en-US" sz="2000" u="sng" dirty="0"/>
              <a:t>“allow for the final disposition or adjudication of a use of force incident”</a:t>
            </a:r>
          </a:p>
        </p:txBody>
      </p:sp>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461643" y="927100"/>
            <a:ext cx="4003819" cy="4616450"/>
          </a:xfrm>
        </p:spPr>
        <p:txBody>
          <a:bodyPr>
            <a:normAutofit/>
          </a:bodyPr>
          <a:lstStyle/>
          <a:p>
            <a:r>
              <a:rPr lang="en-US" sz="4400" cap="none" dirty="0"/>
              <a:t>HOW WAS IT DEVELOPED?</a:t>
            </a:r>
          </a:p>
        </p:txBody>
      </p:sp>
    </p:spTree>
    <p:extLst>
      <p:ext uri="{BB962C8B-B14F-4D97-AF65-F5344CB8AC3E}">
        <p14:creationId xmlns:p14="http://schemas.microsoft.com/office/powerpoint/2010/main" val="1718470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Uploading Data</a:t>
            </a:r>
          </a:p>
        </p:txBody>
      </p:sp>
      <p:pic>
        <p:nvPicPr>
          <p:cNvPr id="4" name="Picture 3">
            <a:extLst>
              <a:ext uri="{FF2B5EF4-FFF2-40B4-BE49-F238E27FC236}">
                <a16:creationId xmlns:a16="http://schemas.microsoft.com/office/drawing/2014/main" id="{C5142B9D-9B7F-40F5-8CD2-E9F9E06A4473}"/>
              </a:ext>
            </a:extLst>
          </p:cNvPr>
          <p:cNvPicPr>
            <a:picLocks noChangeAspect="1"/>
          </p:cNvPicPr>
          <p:nvPr/>
        </p:nvPicPr>
        <p:blipFill rotWithShape="1">
          <a:blip r:embed="rId2"/>
          <a:srcRect t="9265" b="22350"/>
          <a:stretch/>
        </p:blipFill>
        <p:spPr>
          <a:xfrm>
            <a:off x="838200" y="2157274"/>
            <a:ext cx="10515600" cy="4254411"/>
          </a:xfrm>
          <a:prstGeom prst="rect">
            <a:avLst/>
          </a:prstGeom>
        </p:spPr>
      </p:pic>
      <p:sp>
        <p:nvSpPr>
          <p:cNvPr id="5" name="Rectangle 4">
            <a:extLst>
              <a:ext uri="{FF2B5EF4-FFF2-40B4-BE49-F238E27FC236}">
                <a16:creationId xmlns:a16="http://schemas.microsoft.com/office/drawing/2014/main" id="{1C128D8F-A992-43C0-9FC9-C7C6C7A2B3E4}"/>
              </a:ext>
            </a:extLst>
          </p:cNvPr>
          <p:cNvSpPr/>
          <p:nvPr/>
        </p:nvSpPr>
        <p:spPr>
          <a:xfrm>
            <a:off x="1101676" y="3764132"/>
            <a:ext cx="1544542" cy="226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50D0FEE1-7AF0-4F20-9E22-7800588B1E32}"/>
              </a:ext>
            </a:extLst>
          </p:cNvPr>
          <p:cNvSpPr/>
          <p:nvPr/>
        </p:nvSpPr>
        <p:spPr>
          <a:xfrm>
            <a:off x="2646218" y="3697464"/>
            <a:ext cx="834887" cy="29360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878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Uploading Data</a:t>
            </a:r>
          </a:p>
        </p:txBody>
      </p:sp>
      <p:pic>
        <p:nvPicPr>
          <p:cNvPr id="8" name="Picture 7">
            <a:extLst>
              <a:ext uri="{FF2B5EF4-FFF2-40B4-BE49-F238E27FC236}">
                <a16:creationId xmlns:a16="http://schemas.microsoft.com/office/drawing/2014/main" id="{BC85E628-8A99-49D2-8EA4-141EF3C98C80}"/>
              </a:ext>
            </a:extLst>
          </p:cNvPr>
          <p:cNvPicPr>
            <a:picLocks noChangeAspect="1"/>
          </p:cNvPicPr>
          <p:nvPr/>
        </p:nvPicPr>
        <p:blipFill rotWithShape="1">
          <a:blip r:embed="rId2"/>
          <a:srcRect t="9175"/>
          <a:stretch/>
        </p:blipFill>
        <p:spPr>
          <a:xfrm>
            <a:off x="838200" y="1935921"/>
            <a:ext cx="10515600" cy="4443210"/>
          </a:xfrm>
          <a:prstGeom prst="rect">
            <a:avLst/>
          </a:prstGeom>
        </p:spPr>
      </p:pic>
      <p:sp>
        <p:nvSpPr>
          <p:cNvPr id="9" name="Rectangle 8">
            <a:extLst>
              <a:ext uri="{FF2B5EF4-FFF2-40B4-BE49-F238E27FC236}">
                <a16:creationId xmlns:a16="http://schemas.microsoft.com/office/drawing/2014/main" id="{0742021C-E451-4E1A-80ED-052A5E03BE49}"/>
              </a:ext>
            </a:extLst>
          </p:cNvPr>
          <p:cNvSpPr/>
          <p:nvPr/>
        </p:nvSpPr>
        <p:spPr>
          <a:xfrm>
            <a:off x="1189599" y="3504334"/>
            <a:ext cx="868964" cy="387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5AA9658B-7781-41D6-8E3A-26B6F11F3FB7}"/>
              </a:ext>
            </a:extLst>
          </p:cNvPr>
          <p:cNvSpPr/>
          <p:nvPr/>
        </p:nvSpPr>
        <p:spPr>
          <a:xfrm rot="1786495">
            <a:off x="2112285" y="3912361"/>
            <a:ext cx="1030563" cy="49033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43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838199" y="354122"/>
            <a:ext cx="10515600" cy="1325563"/>
          </a:xfrm>
        </p:spPr>
        <p:txBody>
          <a:bodyPr>
            <a:normAutofit fontScale="90000"/>
          </a:bodyPr>
          <a:lstStyle/>
          <a:p>
            <a:pPr algn="ctr"/>
            <a:r>
              <a:rPr lang="en-US" dirty="0"/>
              <a:t>Use of Force – Uploading Data</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838199" y="1825625"/>
            <a:ext cx="3516087" cy="4505324"/>
          </a:xfrm>
        </p:spPr>
        <p:txBody>
          <a:bodyPr>
            <a:normAutofit/>
          </a:bodyPr>
          <a:lstStyle/>
          <a:p>
            <a:pPr>
              <a:buFont typeface="Wingdings" panose="05000000000000000000" pitchFamily="2" charset="2"/>
              <a:buChar char="Ø"/>
            </a:pPr>
            <a:r>
              <a:rPr lang="en-US" dirty="0">
                <a:solidFill>
                  <a:schemeClr val="tx1"/>
                </a:solidFill>
              </a:rPr>
              <a:t>Submitting from RMS generated file</a:t>
            </a:r>
          </a:p>
          <a:p>
            <a:pPr>
              <a:buFont typeface="Wingdings" panose="05000000000000000000" pitchFamily="2" charset="2"/>
              <a:buChar char="Ø"/>
            </a:pPr>
            <a:endParaRPr lang="en-US" dirty="0">
              <a:solidFill>
                <a:schemeClr val="tx1"/>
              </a:solidFill>
            </a:endParaRPr>
          </a:p>
          <a:p>
            <a:pPr lvl="1" algn="l"/>
            <a:r>
              <a:rPr lang="en-US" sz="2400" dirty="0"/>
              <a:t>Find the file and then click “OPEN”</a:t>
            </a:r>
          </a:p>
          <a:p>
            <a:pPr marL="1028700" lvl="1" indent="-571500" algn="l">
              <a:buFont typeface="Wingdings" panose="05000000000000000000" pitchFamily="2" charset="2"/>
              <a:buChar char="Ø"/>
            </a:pPr>
            <a:endParaRPr lang="en-US" sz="3000" dirty="0">
              <a:solidFill>
                <a:schemeClr val="tx1"/>
              </a:solidFill>
            </a:endParaRPr>
          </a:p>
        </p:txBody>
      </p:sp>
      <p:pic>
        <p:nvPicPr>
          <p:cNvPr id="4" name="Picture 3">
            <a:extLst>
              <a:ext uri="{FF2B5EF4-FFF2-40B4-BE49-F238E27FC236}">
                <a16:creationId xmlns:a16="http://schemas.microsoft.com/office/drawing/2014/main" id="{809A9643-216E-4880-86A4-0FAFFA760375}"/>
              </a:ext>
            </a:extLst>
          </p:cNvPr>
          <p:cNvPicPr>
            <a:picLocks noChangeAspect="1"/>
          </p:cNvPicPr>
          <p:nvPr/>
        </p:nvPicPr>
        <p:blipFill>
          <a:blip r:embed="rId2"/>
          <a:stretch>
            <a:fillRect/>
          </a:stretch>
        </p:blipFill>
        <p:spPr>
          <a:xfrm>
            <a:off x="5391150" y="1825625"/>
            <a:ext cx="5962650" cy="4505325"/>
          </a:xfrm>
          <a:prstGeom prst="rect">
            <a:avLst/>
          </a:prstGeom>
        </p:spPr>
      </p:pic>
      <p:sp>
        <p:nvSpPr>
          <p:cNvPr id="5" name="Arrow: Left 4">
            <a:extLst>
              <a:ext uri="{FF2B5EF4-FFF2-40B4-BE49-F238E27FC236}">
                <a16:creationId xmlns:a16="http://schemas.microsoft.com/office/drawing/2014/main" id="{D8F60F60-456A-4DF6-AD76-ECA90B285EAD}"/>
              </a:ext>
            </a:extLst>
          </p:cNvPr>
          <p:cNvSpPr/>
          <p:nvPr/>
        </p:nvSpPr>
        <p:spPr>
          <a:xfrm rot="19152028">
            <a:off x="10035551" y="5407068"/>
            <a:ext cx="1205948" cy="4713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2C49E409-41CB-4C0A-A642-1528EDD762C7}"/>
              </a:ext>
            </a:extLst>
          </p:cNvPr>
          <p:cNvSpPr/>
          <p:nvPr/>
        </p:nvSpPr>
        <p:spPr>
          <a:xfrm rot="1586554">
            <a:off x="6137041" y="2516278"/>
            <a:ext cx="1020418" cy="42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149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Uploading Data</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838200" y="1690688"/>
            <a:ext cx="3233057" cy="4486275"/>
          </a:xfrm>
        </p:spPr>
        <p:txBody>
          <a:bodyPr>
            <a:normAutofit/>
          </a:bodyPr>
          <a:lstStyle/>
          <a:p>
            <a:pPr>
              <a:buFont typeface="Wingdings" panose="05000000000000000000" pitchFamily="2" charset="2"/>
              <a:buChar char="Ø"/>
            </a:pPr>
            <a:r>
              <a:rPr lang="en-US" sz="3000" dirty="0">
                <a:solidFill>
                  <a:schemeClr val="tx1"/>
                </a:solidFill>
              </a:rPr>
              <a:t>Submitting from RMS generated file</a:t>
            </a:r>
          </a:p>
          <a:p>
            <a:pPr lvl="1" algn="l"/>
            <a:r>
              <a:rPr lang="en-US" sz="2400" dirty="0"/>
              <a:t>Once file name appears in file box, select “UPLOAD”</a:t>
            </a:r>
          </a:p>
          <a:p>
            <a:pPr marL="1028700" lvl="1" indent="-571500" algn="l">
              <a:buFont typeface="Wingdings" panose="05000000000000000000" pitchFamily="2" charset="2"/>
              <a:buChar char="Ø"/>
            </a:pPr>
            <a:endParaRPr lang="en-US" sz="3000" dirty="0">
              <a:solidFill>
                <a:schemeClr val="tx1"/>
              </a:solidFill>
            </a:endParaRPr>
          </a:p>
        </p:txBody>
      </p:sp>
      <p:pic>
        <p:nvPicPr>
          <p:cNvPr id="4" name="Picture 3">
            <a:extLst>
              <a:ext uri="{FF2B5EF4-FFF2-40B4-BE49-F238E27FC236}">
                <a16:creationId xmlns:a16="http://schemas.microsoft.com/office/drawing/2014/main" id="{9BCF99A3-6CA0-4E79-8D59-8A8E97A26AB2}"/>
              </a:ext>
            </a:extLst>
          </p:cNvPr>
          <p:cNvPicPr>
            <a:picLocks noChangeAspect="1"/>
          </p:cNvPicPr>
          <p:nvPr/>
        </p:nvPicPr>
        <p:blipFill rotWithShape="1">
          <a:blip r:embed="rId2"/>
          <a:srcRect t="8912"/>
          <a:stretch/>
        </p:blipFill>
        <p:spPr>
          <a:xfrm>
            <a:off x="4630642" y="1935921"/>
            <a:ext cx="6712509" cy="4587853"/>
          </a:xfrm>
          <a:prstGeom prst="rect">
            <a:avLst/>
          </a:prstGeom>
        </p:spPr>
      </p:pic>
      <p:sp>
        <p:nvSpPr>
          <p:cNvPr id="5" name="Rectangle 4">
            <a:extLst>
              <a:ext uri="{FF2B5EF4-FFF2-40B4-BE49-F238E27FC236}">
                <a16:creationId xmlns:a16="http://schemas.microsoft.com/office/drawing/2014/main" id="{48592CE9-BF93-4E64-B845-CB57F3C100E5}"/>
              </a:ext>
            </a:extLst>
          </p:cNvPr>
          <p:cNvSpPr/>
          <p:nvPr/>
        </p:nvSpPr>
        <p:spPr>
          <a:xfrm>
            <a:off x="4898369" y="4121373"/>
            <a:ext cx="379025" cy="344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3C1C2502-ADA3-4425-990B-87EE24549BBE}"/>
              </a:ext>
            </a:extLst>
          </p:cNvPr>
          <p:cNvSpPr/>
          <p:nvPr/>
        </p:nvSpPr>
        <p:spPr>
          <a:xfrm rot="2596662">
            <a:off x="4468709" y="4420502"/>
            <a:ext cx="490330" cy="77525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6803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fontScale="90000"/>
          </a:bodyPr>
          <a:lstStyle/>
          <a:p>
            <a:pPr algn="ctr"/>
            <a:r>
              <a:rPr lang="en-US" dirty="0"/>
              <a:t>Use of Force – Uploading Data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1224793" y="2096064"/>
            <a:ext cx="10042764" cy="4271180"/>
          </a:xfrm>
        </p:spPr>
        <p:txBody>
          <a:bodyPr>
            <a:normAutofit fontScale="77500" lnSpcReduction="20000"/>
          </a:bodyPr>
          <a:lstStyle/>
          <a:p>
            <a:pPr>
              <a:buFont typeface="Wingdings" panose="05000000000000000000" pitchFamily="2" charset="2"/>
              <a:buChar char="Ø"/>
            </a:pPr>
            <a:r>
              <a:rPr lang="en-US" sz="3100" dirty="0">
                <a:solidFill>
                  <a:schemeClr val="tx1"/>
                </a:solidFill>
              </a:rPr>
              <a:t>Submitting from RMS generated file</a:t>
            </a:r>
          </a:p>
          <a:p>
            <a:pPr marL="1028700" lvl="1" indent="-571500" algn="l">
              <a:buFont typeface="Wingdings" panose="05000000000000000000" pitchFamily="2" charset="2"/>
              <a:buChar char="Ø"/>
            </a:pPr>
            <a:endParaRPr lang="en-US" sz="3100" b="1" dirty="0"/>
          </a:p>
          <a:p>
            <a:pPr>
              <a:buFont typeface="Wingdings" panose="05000000000000000000" pitchFamily="2" charset="2"/>
              <a:buChar char="Ø"/>
            </a:pPr>
            <a:r>
              <a:rPr lang="en-US" sz="3100" dirty="0"/>
              <a:t>File will upload and be validated for errors or warnings</a:t>
            </a:r>
          </a:p>
          <a:p>
            <a:pPr>
              <a:buFont typeface="Wingdings" panose="05000000000000000000" pitchFamily="2" charset="2"/>
              <a:buChar char="Ø"/>
            </a:pPr>
            <a:endParaRPr lang="en-US" sz="3100" dirty="0"/>
          </a:p>
          <a:p>
            <a:pPr>
              <a:buFont typeface="Wingdings" panose="05000000000000000000" pitchFamily="2" charset="2"/>
              <a:buChar char="Ø"/>
            </a:pPr>
            <a:r>
              <a:rPr lang="en-US" sz="3100" dirty="0"/>
              <a:t>If errors, correct and resubmit the incident(s)</a:t>
            </a:r>
          </a:p>
          <a:p>
            <a:pPr>
              <a:buFont typeface="Wingdings" panose="05000000000000000000" pitchFamily="2" charset="2"/>
              <a:buChar char="Ø"/>
            </a:pPr>
            <a:endParaRPr lang="en-US" sz="3100" dirty="0"/>
          </a:p>
          <a:p>
            <a:pPr>
              <a:buFont typeface="Wingdings" panose="05000000000000000000" pitchFamily="2" charset="2"/>
              <a:buChar char="Ø"/>
            </a:pPr>
            <a:r>
              <a:rPr lang="en-US" sz="3100" dirty="0"/>
              <a:t>If warnings, review the warned data to ensure that it is accurate</a:t>
            </a:r>
          </a:p>
          <a:p>
            <a:pPr lvl="1"/>
            <a:r>
              <a:rPr lang="en-US" sz="3100" dirty="0"/>
              <a:t>If not accurate, correct and resubmit</a:t>
            </a:r>
          </a:p>
          <a:p>
            <a:pPr lvl="1"/>
            <a:r>
              <a:rPr lang="en-US" sz="3100" dirty="0"/>
              <a:t>If accurate, notify your MIBRS Trainer to remove the warning</a:t>
            </a:r>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1618912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Entry</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838200" y="1825625"/>
            <a:ext cx="3363686" cy="4351338"/>
          </a:xfrm>
        </p:spPr>
        <p:txBody>
          <a:bodyPr>
            <a:normAutofit/>
          </a:bodyPr>
          <a:lstStyle/>
          <a:p>
            <a:pPr>
              <a:buFont typeface="Wingdings" panose="05000000000000000000" pitchFamily="2" charset="2"/>
              <a:buChar char="Ø"/>
            </a:pPr>
            <a:r>
              <a:rPr lang="en-US" dirty="0">
                <a:solidFill>
                  <a:schemeClr val="tx1"/>
                </a:solidFill>
              </a:rPr>
              <a:t>Submitting through the direct entry portal</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a:solidFill>
                  <a:schemeClr val="tx1"/>
                </a:solidFill>
              </a:rPr>
              <a:t>Access the entry portal following the same log in steps</a:t>
            </a:r>
          </a:p>
          <a:p>
            <a:pPr marL="1028700" lvl="1" indent="-571500" algn="l">
              <a:buFont typeface="Wingdings" panose="05000000000000000000" pitchFamily="2" charset="2"/>
              <a:buChar char="Ø"/>
            </a:pPr>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pic>
        <p:nvPicPr>
          <p:cNvPr id="4" name="Picture 3">
            <a:extLst>
              <a:ext uri="{FF2B5EF4-FFF2-40B4-BE49-F238E27FC236}">
                <a16:creationId xmlns:a16="http://schemas.microsoft.com/office/drawing/2014/main" id="{DDB0DDF1-07CE-44A0-8EEC-4B74884149B6}"/>
              </a:ext>
            </a:extLst>
          </p:cNvPr>
          <p:cNvPicPr>
            <a:picLocks noChangeAspect="1"/>
          </p:cNvPicPr>
          <p:nvPr/>
        </p:nvPicPr>
        <p:blipFill rotWithShape="1">
          <a:blip r:embed="rId2"/>
          <a:srcRect t="9437" b="28899"/>
          <a:stretch/>
        </p:blipFill>
        <p:spPr>
          <a:xfrm>
            <a:off x="4685178" y="2325950"/>
            <a:ext cx="7131265" cy="3956107"/>
          </a:xfrm>
          <a:prstGeom prst="rect">
            <a:avLst/>
          </a:prstGeom>
        </p:spPr>
      </p:pic>
      <p:sp>
        <p:nvSpPr>
          <p:cNvPr id="6" name="Rectangle 5">
            <a:extLst>
              <a:ext uri="{FF2B5EF4-FFF2-40B4-BE49-F238E27FC236}">
                <a16:creationId xmlns:a16="http://schemas.microsoft.com/office/drawing/2014/main" id="{90237F2F-D4B1-4B0F-AB54-EB5A068D015E}"/>
              </a:ext>
            </a:extLst>
          </p:cNvPr>
          <p:cNvSpPr/>
          <p:nvPr/>
        </p:nvSpPr>
        <p:spPr>
          <a:xfrm>
            <a:off x="5323489" y="3216166"/>
            <a:ext cx="704449" cy="287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10D9CB-298F-4481-823D-CF8933CAFA08}"/>
              </a:ext>
            </a:extLst>
          </p:cNvPr>
          <p:cNvSpPr/>
          <p:nvPr/>
        </p:nvSpPr>
        <p:spPr>
          <a:xfrm>
            <a:off x="5454117" y="3960190"/>
            <a:ext cx="772511" cy="212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F8918D88-7139-4B34-9D4C-C7424173659F}"/>
              </a:ext>
            </a:extLst>
          </p:cNvPr>
          <p:cNvSpPr/>
          <p:nvPr/>
        </p:nvSpPr>
        <p:spPr>
          <a:xfrm rot="1201305">
            <a:off x="5840372" y="2642984"/>
            <a:ext cx="344556" cy="5433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70329234-EB72-4271-B56C-A9D7D55C2011}"/>
              </a:ext>
            </a:extLst>
          </p:cNvPr>
          <p:cNvSpPr/>
          <p:nvPr/>
        </p:nvSpPr>
        <p:spPr>
          <a:xfrm rot="1618590">
            <a:off x="5130361" y="4252556"/>
            <a:ext cx="386256" cy="6029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0987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rmAutofit/>
          </a:bodyPr>
          <a:lstStyle/>
          <a:p>
            <a:pPr marL="571500" indent="-571500">
              <a:buFont typeface="Wingdings" panose="05000000000000000000" pitchFamily="2" charset="2"/>
              <a:buChar char="Ø"/>
            </a:pPr>
            <a:r>
              <a:rPr lang="en-US" dirty="0">
                <a:solidFill>
                  <a:schemeClr val="tx1"/>
                </a:solidFill>
              </a:rPr>
              <a:t>Submission demo</a:t>
            </a:r>
          </a:p>
          <a:p>
            <a:pPr marL="1028700" lvl="1" indent="-571500" algn="l">
              <a:buFont typeface="Wingdings" panose="05000000000000000000" pitchFamily="2" charset="2"/>
              <a:buChar char="Ø"/>
            </a:pPr>
            <a:r>
              <a:rPr lang="en-US" sz="2400" dirty="0">
                <a:solidFill>
                  <a:schemeClr val="tx1"/>
                </a:solidFill>
              </a:rPr>
              <a:t>Will </a:t>
            </a:r>
            <a:r>
              <a:rPr lang="en-US" sz="2400" dirty="0"/>
              <a:t>cover all information (data elements) required</a:t>
            </a:r>
          </a:p>
          <a:p>
            <a:pPr marL="1028700" lvl="1" indent="-571500" algn="l">
              <a:buFont typeface="Wingdings" panose="05000000000000000000" pitchFamily="2" charset="2"/>
              <a:buChar char="Ø"/>
            </a:pPr>
            <a:r>
              <a:rPr lang="en-US" sz="2400" dirty="0">
                <a:solidFill>
                  <a:schemeClr val="tx1"/>
                </a:solidFill>
              </a:rPr>
              <a:t>For the demo, please refer to: </a:t>
            </a:r>
          </a:p>
          <a:p>
            <a:pPr lvl="2"/>
            <a:r>
              <a:rPr lang="en-US" sz="2200" dirty="0"/>
              <a:t>Use of Force outline handout </a:t>
            </a:r>
          </a:p>
          <a:p>
            <a:pPr lvl="3"/>
            <a:r>
              <a:rPr lang="en-US" dirty="0"/>
              <a:t>Additional technical resources are available on the Use of Force Resource tab on the Show Me Crime webpage</a:t>
            </a:r>
            <a:endParaRPr lang="en-US" dirty="0">
              <a:solidFill>
                <a:schemeClr val="tx1"/>
              </a:solidFill>
            </a:endParaRPr>
          </a:p>
          <a:p>
            <a:pPr marL="571500" indent="-571500">
              <a:buFont typeface="Wingdings" panose="05000000000000000000" pitchFamily="2" charset="2"/>
              <a:buChar char="Ø"/>
            </a:pPr>
            <a:endParaRPr lang="en-US" sz="3000" b="1" dirty="0">
              <a:solidFill>
                <a:schemeClr val="tx1"/>
              </a:solidFill>
            </a:endParaRP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362578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838200" y="290371"/>
            <a:ext cx="10515600" cy="1893272"/>
          </a:xfrm>
        </p:spPr>
        <p:txBody>
          <a:bodyPr>
            <a:normAutofit/>
          </a:bodyPr>
          <a:lstStyle/>
          <a:p>
            <a:pPr algn="ctr"/>
            <a:r>
              <a:rPr lang="en-US" dirty="0"/>
              <a:t>Use of Force - Demo</a:t>
            </a:r>
          </a:p>
        </p:txBody>
      </p:sp>
      <p:sp>
        <p:nvSpPr>
          <p:cNvPr id="3" name="Subtitle 2">
            <a:extLst>
              <a:ext uri="{FF2B5EF4-FFF2-40B4-BE49-F238E27FC236}">
                <a16:creationId xmlns:a16="http://schemas.microsoft.com/office/drawing/2014/main" id="{7106D1ED-7B54-4F6A-8B20-DCA1EF48F1AF}"/>
              </a:ext>
            </a:extLst>
          </p:cNvPr>
          <p:cNvSpPr>
            <a:spLocks noGrp="1"/>
          </p:cNvSpPr>
          <p:nvPr>
            <p:ph type="body" idx="1"/>
          </p:nvPr>
        </p:nvSpPr>
        <p:spPr>
          <a:xfrm>
            <a:off x="981975" y="2486287"/>
            <a:ext cx="10515600" cy="3955455"/>
          </a:xfrm>
        </p:spPr>
        <p:txBody>
          <a:bodyPr>
            <a:normAutofit fontScale="85000" lnSpcReduction="20000"/>
          </a:bodyPr>
          <a:lstStyle/>
          <a:p>
            <a:pPr marL="571500" indent="-571500">
              <a:buFont typeface="Wingdings" panose="05000000000000000000" pitchFamily="2" charset="2"/>
              <a:buChar char="Ø"/>
            </a:pPr>
            <a:endParaRPr lang="en-US" sz="3000" b="1" dirty="0">
              <a:solidFill>
                <a:schemeClr val="tx1"/>
              </a:solidFill>
            </a:endParaRPr>
          </a:p>
          <a:p>
            <a:pPr marL="571500" indent="-571500">
              <a:buFont typeface="Wingdings" panose="05000000000000000000" pitchFamily="2" charset="2"/>
              <a:buChar char="Ø"/>
            </a:pPr>
            <a:endParaRPr lang="en-US" sz="3000" b="1" dirty="0">
              <a:solidFill>
                <a:schemeClr val="tx1"/>
              </a:solidFill>
            </a:endParaRPr>
          </a:p>
          <a:p>
            <a:pPr marL="0" indent="0" algn="ctr">
              <a:buNone/>
            </a:pPr>
            <a:r>
              <a:rPr lang="en-US" sz="3000" b="1" dirty="0">
                <a:solidFill>
                  <a:schemeClr val="tx1"/>
                </a:solidFill>
              </a:rPr>
              <a:t>Any questions before we begin? </a:t>
            </a:r>
          </a:p>
          <a:p>
            <a:pPr marL="0" indent="0" algn="ctr">
              <a:buNone/>
            </a:pPr>
            <a:endParaRPr lang="en-US" sz="4800" b="1" dirty="0">
              <a:solidFill>
                <a:schemeClr val="tx1"/>
              </a:solidFill>
            </a:endParaRPr>
          </a:p>
          <a:p>
            <a:pPr marL="342900" indent="-342900">
              <a:buFont typeface="Wingdings" panose="05000000000000000000" pitchFamily="2" charset="2"/>
              <a:buChar char="Ø"/>
            </a:pPr>
            <a:endParaRPr lang="en-US" sz="2000" b="1" dirty="0">
              <a:solidFill>
                <a:schemeClr val="tx1"/>
              </a:solidFill>
            </a:endParaRPr>
          </a:p>
          <a:p>
            <a:pPr marL="342900" indent="-342900">
              <a:buFont typeface="Wingdings" panose="05000000000000000000" pitchFamily="2" charset="2"/>
              <a:buChar char="Ø"/>
            </a:pPr>
            <a:endParaRPr lang="en-US" sz="2000" b="1" dirty="0">
              <a:solidFill>
                <a:schemeClr val="tx1"/>
              </a:solidFill>
            </a:endParaRPr>
          </a:p>
          <a:p>
            <a:pPr marL="342900" indent="-342900">
              <a:buFont typeface="Wingdings" panose="05000000000000000000" pitchFamily="2" charset="2"/>
              <a:buChar char="Ø"/>
            </a:pPr>
            <a:endParaRPr lang="en-US" sz="2000" b="1" dirty="0">
              <a:solidFill>
                <a:schemeClr val="tx1"/>
              </a:solidFill>
            </a:endParaRPr>
          </a:p>
          <a:p>
            <a:pPr marL="342900" indent="-342900">
              <a:buFont typeface="Wingdings" panose="05000000000000000000" pitchFamily="2" charset="2"/>
              <a:buChar char="Ø"/>
            </a:pPr>
            <a:r>
              <a:rPr lang="en-US" sz="2000" b="1" dirty="0">
                <a:solidFill>
                  <a:schemeClr val="tx1"/>
                </a:solidFill>
              </a:rPr>
              <a:t>You can always reach out to MIBRS Trainers, contact info in handout</a:t>
            </a:r>
          </a:p>
          <a:p>
            <a:pPr lvl="1" algn="l"/>
            <a:endParaRPr lang="en-US"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402772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818545" y="352426"/>
            <a:ext cx="10353761" cy="1326321"/>
          </a:xfrm>
        </p:spPr>
        <p:txBody>
          <a:bodyPr>
            <a:normAutofit/>
          </a:bodyPr>
          <a:lstStyle/>
          <a:p>
            <a:pPr algn="ctr"/>
            <a:r>
              <a:rPr lang="en-US" dirty="0"/>
              <a:t>Use of Force - Requirements</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1333499" y="1609725"/>
            <a:ext cx="9344025" cy="4895849"/>
          </a:xfrm>
        </p:spPr>
        <p:txBody>
          <a:bodyPr>
            <a:normAutofit/>
          </a:bodyPr>
          <a:lstStyle/>
          <a:p>
            <a:pPr marL="571500" indent="-571500" algn="l">
              <a:buFont typeface="Wingdings" panose="05000000000000000000" pitchFamily="2" charset="2"/>
              <a:buChar char="Ø"/>
            </a:pPr>
            <a:r>
              <a:rPr lang="en-US" b="1" u="sng" dirty="0"/>
              <a:t>Police Use of Force Transparency Act of 2021</a:t>
            </a:r>
          </a:p>
          <a:p>
            <a:pPr lvl="1"/>
            <a:r>
              <a:rPr lang="en-US" sz="2400" b="1" dirty="0"/>
              <a:t>590.1265.</a:t>
            </a:r>
            <a:r>
              <a:rPr lang="en-US" sz="2400" dirty="0"/>
              <a:t>  </a:t>
            </a:r>
            <a:r>
              <a:rPr lang="en-US" sz="2400" b="1" dirty="0"/>
              <a:t>Citation of law — definitions — use-of-force incidents reporting, standards and procedures — publication of report data — analysis report. </a:t>
            </a:r>
            <a:r>
              <a:rPr lang="en-US" b="1" dirty="0"/>
              <a:t>— </a:t>
            </a:r>
            <a:r>
              <a:rPr lang="en-US" dirty="0"/>
              <a:t>1.  The provisions of this section shall be known and may be cited as the "Police Use of Force Transparency Act of 2021". Starting on March 1, 2022, and at least annually thereafter, each law enforcement agency shall collect and report local data on use-of-force incidents involving peace officers to the National Use of Force Data Collection</a:t>
            </a:r>
            <a:endParaRPr lang="en-US" sz="2400" b="1" dirty="0"/>
          </a:p>
          <a:p>
            <a:pPr marL="571500" indent="-571500" algn="l">
              <a:buFont typeface="Wingdings" panose="05000000000000000000" pitchFamily="2" charset="2"/>
              <a:buChar char="Ø"/>
            </a:pPr>
            <a:r>
              <a:rPr lang="en-US" b="1" dirty="0"/>
              <a:t>Requires reporting of qualifying Use of Force Incidents by all Law Enforcement agencies in Missouri</a:t>
            </a:r>
          </a:p>
          <a:p>
            <a:pPr marL="571500" indent="-571500" algn="l">
              <a:buFont typeface="Wingdings" panose="05000000000000000000" pitchFamily="2" charset="2"/>
              <a:buChar char="Ø"/>
            </a:pPr>
            <a:endParaRPr lang="en-US" sz="2400" b="1" dirty="0"/>
          </a:p>
          <a:p>
            <a:pPr marL="571500" indent="-571500" algn="l">
              <a:buFont typeface="Wingdings" panose="05000000000000000000" pitchFamily="2" charset="2"/>
              <a:buChar char="Ø"/>
            </a:pPr>
            <a:endParaRPr lang="en-US" sz="2400" b="1" dirty="0"/>
          </a:p>
        </p:txBody>
      </p:sp>
    </p:spTree>
    <p:extLst>
      <p:ext uri="{BB962C8B-B14F-4D97-AF65-F5344CB8AC3E}">
        <p14:creationId xmlns:p14="http://schemas.microsoft.com/office/powerpoint/2010/main" val="245765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38859A-4AD9-4310-926C-1C615668C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4608914-3ED0-446F-95D4-C4F2168E33D5}"/>
              </a:ext>
            </a:extLst>
          </p:cNvPr>
          <p:cNvPicPr>
            <a:picLocks noChangeAspect="1"/>
          </p:cNvPicPr>
          <p:nvPr/>
        </p:nvPicPr>
        <p:blipFill>
          <a:blip r:embed="rId3">
            <a:alphaModFix amt="15000"/>
          </a:blip>
          <a:stretch>
            <a:fillRect/>
          </a:stretch>
        </p:blipFill>
        <p:spPr>
          <a:xfrm>
            <a:off x="2793451" y="111528"/>
            <a:ext cx="6636947" cy="6667672"/>
          </a:xfrm>
          <a:prstGeom prst="rect">
            <a:avLst/>
          </a:prstGeom>
        </p:spPr>
      </p:pic>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495299" y="285749"/>
            <a:ext cx="11039475" cy="4476751"/>
          </a:xfrm>
        </p:spPr>
        <p:txBody>
          <a:bodyPr anchor="ctr">
            <a:normAutofit/>
          </a:bodyPr>
          <a:lstStyle/>
          <a:p>
            <a:pPr marL="571500" indent="-571500">
              <a:lnSpc>
                <a:spcPct val="110000"/>
              </a:lnSpc>
              <a:buFont typeface="Wingdings" panose="05000000000000000000" pitchFamily="2" charset="2"/>
              <a:buChar char="Ø"/>
            </a:pPr>
            <a:r>
              <a:rPr lang="en-US" b="1" dirty="0"/>
              <a:t>Per </a:t>
            </a:r>
            <a:r>
              <a:rPr lang="en-US" b="1" dirty="0" err="1"/>
              <a:t>RSMo</a:t>
            </a:r>
            <a:r>
              <a:rPr lang="en-US" b="1" dirty="0"/>
              <a:t> 590.1265</a:t>
            </a:r>
            <a:endParaRPr lang="en-US" b="1" u="sng" dirty="0"/>
          </a:p>
          <a:p>
            <a:pPr marL="800100" lvl="1" indent="-342900">
              <a:lnSpc>
                <a:spcPct val="110000"/>
              </a:lnSpc>
              <a:buFont typeface="Wingdings" panose="05000000000000000000" pitchFamily="2" charset="2"/>
              <a:buChar char="§"/>
            </a:pPr>
            <a:r>
              <a:rPr lang="en-US" sz="2400" b="1" dirty="0"/>
              <a:t>"</a:t>
            </a:r>
            <a:r>
              <a:rPr lang="en-US" sz="2400" b="1" u="sng" dirty="0"/>
              <a:t>Law enforcement agency</a:t>
            </a:r>
            <a:r>
              <a:rPr lang="en-US" sz="2400" b="1" dirty="0"/>
              <a:t>", </a:t>
            </a:r>
            <a:r>
              <a:rPr lang="en-US" sz="2400" cap="none" dirty="0"/>
              <a:t>defined in  section </a:t>
            </a:r>
            <a:r>
              <a:rPr lang="en-US" sz="2400" dirty="0" err="1"/>
              <a:t>RSMo</a:t>
            </a:r>
            <a:r>
              <a:rPr lang="en-US" sz="2400" dirty="0"/>
              <a:t> 590.1040 as:</a:t>
            </a:r>
          </a:p>
          <a:p>
            <a:pPr lvl="2">
              <a:lnSpc>
                <a:spcPct val="110000"/>
              </a:lnSpc>
              <a:buFont typeface="Wingdings" panose="05000000000000000000" pitchFamily="2" charset="2"/>
              <a:buChar char="Ø"/>
            </a:pPr>
            <a:r>
              <a:rPr lang="en-US" sz="2400" dirty="0"/>
              <a:t>Any public agency that employs law enforcement personnel Includes any Local, County and State Officers including Marshalls and Special Agents</a:t>
            </a:r>
            <a:endParaRPr lang="en-US" b="1" dirty="0"/>
          </a:p>
          <a:p>
            <a:pPr marL="800100" lvl="1" indent="-342900">
              <a:lnSpc>
                <a:spcPct val="110000"/>
              </a:lnSpc>
              <a:buFont typeface="Wingdings" panose="05000000000000000000" pitchFamily="2" charset="2"/>
              <a:buChar char="§"/>
            </a:pPr>
            <a:r>
              <a:rPr lang="en-US" sz="2400" b="1" dirty="0"/>
              <a:t>"</a:t>
            </a:r>
            <a:r>
              <a:rPr lang="en-US" sz="2400" b="1" u="sng" dirty="0"/>
              <a:t>Peace officer</a:t>
            </a:r>
            <a:r>
              <a:rPr lang="en-US" sz="2400" dirty="0"/>
              <a:t>", </a:t>
            </a:r>
            <a:r>
              <a:rPr lang="en-US" sz="2400" cap="none" dirty="0"/>
              <a:t>defined in section 590.010 as: </a:t>
            </a:r>
            <a:endParaRPr lang="en-US" sz="2400" dirty="0"/>
          </a:p>
          <a:p>
            <a:pPr marL="1257300" lvl="2" indent="-342900">
              <a:lnSpc>
                <a:spcPct val="110000"/>
              </a:lnSpc>
              <a:buFont typeface="Wingdings" panose="05000000000000000000" pitchFamily="2" charset="2"/>
              <a:buChar char="Ø"/>
            </a:pPr>
            <a:r>
              <a:rPr lang="en-US" sz="2400" dirty="0"/>
              <a:t>A law enforcement officer of the state or any political subdivision of the state with the power of arrest for violation of criminal code or declared or deemed a peace officer by state statute</a:t>
            </a:r>
          </a:p>
          <a:p>
            <a:pPr marL="0" indent="0">
              <a:lnSpc>
                <a:spcPct val="110000"/>
              </a:lnSpc>
              <a:buNone/>
            </a:pPr>
            <a:endParaRPr lang="en-US" sz="1100" b="1" dirty="0"/>
          </a:p>
        </p:txBody>
      </p:sp>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913795" y="4922079"/>
            <a:ext cx="10353761" cy="1326321"/>
          </a:xfrm>
        </p:spPr>
        <p:txBody>
          <a:bodyPr>
            <a:normAutofit/>
          </a:bodyPr>
          <a:lstStyle/>
          <a:p>
            <a:r>
              <a:rPr lang="en-US" dirty="0"/>
              <a:t>Use of Force - Definitions</a:t>
            </a:r>
          </a:p>
        </p:txBody>
      </p:sp>
    </p:spTree>
    <p:extLst>
      <p:ext uri="{BB962C8B-B14F-4D97-AF65-F5344CB8AC3E}">
        <p14:creationId xmlns:p14="http://schemas.microsoft.com/office/powerpoint/2010/main" val="334761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a:xfrm>
            <a:off x="919119" y="304800"/>
            <a:ext cx="10353761" cy="1326321"/>
          </a:xfrm>
        </p:spPr>
        <p:txBody>
          <a:bodyPr>
            <a:normAutofit fontScale="90000"/>
          </a:bodyPr>
          <a:lstStyle/>
          <a:p>
            <a:pPr algn="ctr"/>
            <a:r>
              <a:rPr lang="en-US" dirty="0"/>
              <a:t>What Qualifies as an Incident?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729843" y="1781174"/>
            <a:ext cx="10939244" cy="4638675"/>
          </a:xfrm>
        </p:spPr>
        <p:txBody>
          <a:bodyPr>
            <a:normAutofit/>
          </a:bodyPr>
          <a:lstStyle/>
          <a:p>
            <a:pPr marL="571500" indent="-571500">
              <a:buFont typeface="Wingdings" panose="05000000000000000000" pitchFamily="2" charset="2"/>
              <a:buChar char="Ø"/>
            </a:pPr>
            <a:r>
              <a:rPr lang="en-US" dirty="0"/>
              <a:t>P</a:t>
            </a:r>
            <a:r>
              <a:rPr lang="en-US" dirty="0">
                <a:solidFill>
                  <a:schemeClr val="tx1"/>
                </a:solidFill>
              </a:rPr>
              <a:t>olice </a:t>
            </a:r>
            <a:r>
              <a:rPr lang="en-US" dirty="0"/>
              <a:t>U</a:t>
            </a:r>
            <a:r>
              <a:rPr lang="en-US" dirty="0">
                <a:solidFill>
                  <a:schemeClr val="tx1"/>
                </a:solidFill>
              </a:rPr>
              <a:t>se of Force </a:t>
            </a:r>
            <a:r>
              <a:rPr lang="en-US" dirty="0"/>
              <a:t>T</a:t>
            </a:r>
            <a:r>
              <a:rPr lang="en-US" dirty="0">
                <a:solidFill>
                  <a:schemeClr val="tx1"/>
                </a:solidFill>
              </a:rPr>
              <a:t>ransparency </a:t>
            </a:r>
            <a:r>
              <a:rPr lang="en-US" dirty="0"/>
              <a:t>A</a:t>
            </a:r>
            <a:r>
              <a:rPr lang="en-US" dirty="0">
                <a:solidFill>
                  <a:schemeClr val="tx1"/>
                </a:solidFill>
              </a:rPr>
              <a:t>ct of 2021 - Reporting </a:t>
            </a:r>
            <a:r>
              <a:rPr lang="en-US" cap="none" dirty="0">
                <a:solidFill>
                  <a:schemeClr val="tx1"/>
                </a:solidFill>
              </a:rPr>
              <a:t>Requirements</a:t>
            </a:r>
          </a:p>
          <a:p>
            <a:pPr marL="457200" lvl="1" indent="0">
              <a:buNone/>
            </a:pPr>
            <a:r>
              <a:rPr lang="en-US" sz="2400" dirty="0"/>
              <a:t> </a:t>
            </a:r>
            <a:r>
              <a:rPr lang="en-US" sz="2400" dirty="0">
                <a:solidFill>
                  <a:schemeClr val="tx1"/>
                </a:solidFill>
                <a:effectLst/>
              </a:rPr>
              <a:t>USE OF FORCE INCIDENT </a:t>
            </a:r>
            <a:r>
              <a:rPr lang="en-US" sz="2400" dirty="0">
                <a:solidFill>
                  <a:schemeClr val="tx1"/>
                </a:solidFill>
              </a:rPr>
              <a:t>is defined as:</a:t>
            </a:r>
          </a:p>
          <a:p>
            <a:pPr lvl="2" algn="l">
              <a:lnSpc>
                <a:spcPct val="150000"/>
              </a:lnSpc>
              <a:buFont typeface="Wingdings" panose="05000000000000000000" pitchFamily="2" charset="2"/>
              <a:buChar char="ü"/>
            </a:pPr>
            <a:r>
              <a:rPr lang="en-US" sz="2400" dirty="0"/>
              <a:t>A fatality occurs that is connected to a use of force by a peace officer:</a:t>
            </a:r>
          </a:p>
          <a:p>
            <a:pPr lvl="2" algn="l">
              <a:lnSpc>
                <a:spcPct val="150000"/>
              </a:lnSpc>
              <a:buFont typeface="Wingdings" panose="05000000000000000000" pitchFamily="2" charset="2"/>
              <a:buChar char="ü"/>
            </a:pPr>
            <a:r>
              <a:rPr lang="en-US" sz="2400" dirty="0"/>
              <a:t>Serious bodily injury occurs that is connected to a use of </a:t>
            </a:r>
            <a:r>
              <a:rPr lang="en-US" sz="2400" dirty="0">
                <a:solidFill>
                  <a:schemeClr val="tx1"/>
                </a:solidFill>
              </a:rPr>
              <a:t>force by a peace </a:t>
            </a:r>
            <a:r>
              <a:rPr lang="en-US" sz="2400" dirty="0">
                <a:solidFill>
                  <a:schemeClr val="tx1"/>
                </a:solidFill>
                <a:effectLst/>
              </a:rPr>
              <a:t>officer</a:t>
            </a:r>
            <a:r>
              <a:rPr lang="en-US" sz="2400" dirty="0">
                <a:solidFill>
                  <a:schemeClr val="tx1"/>
                </a:solidFill>
              </a:rPr>
              <a:t>;</a:t>
            </a:r>
          </a:p>
          <a:p>
            <a:pPr lvl="2" algn="l">
              <a:lnSpc>
                <a:spcPct val="150000"/>
              </a:lnSpc>
              <a:buFont typeface="Wingdings" panose="05000000000000000000" pitchFamily="2" charset="2"/>
              <a:buChar char="ü"/>
            </a:pPr>
            <a:r>
              <a:rPr lang="en-US" sz="2400" dirty="0"/>
              <a:t>In the absence of death or serious physical injury, a peace officer discharges a firearm at, or in the direction of a person(s)</a:t>
            </a:r>
          </a:p>
        </p:txBody>
      </p:sp>
    </p:spTree>
    <p:extLst>
      <p:ext uri="{BB962C8B-B14F-4D97-AF65-F5344CB8AC3E}">
        <p14:creationId xmlns:p14="http://schemas.microsoft.com/office/powerpoint/2010/main" val="240964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Data</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rmAutofit lnSpcReduction="10000"/>
          </a:bodyPr>
          <a:lstStyle/>
          <a:p>
            <a:pPr marL="457200" indent="-457200">
              <a:buFont typeface="Wingdings" panose="05000000000000000000" pitchFamily="2" charset="2"/>
              <a:buChar char="Ø"/>
            </a:pPr>
            <a:r>
              <a:rPr lang="en-US" sz="3000" dirty="0">
                <a:solidFill>
                  <a:schemeClr val="tx1"/>
                </a:solidFill>
              </a:rPr>
              <a:t>Who owns the data?</a:t>
            </a:r>
          </a:p>
          <a:p>
            <a:pPr marL="457200" indent="-457200">
              <a:buFont typeface="Wingdings" panose="05000000000000000000" pitchFamily="2" charset="2"/>
              <a:buChar char="Ø"/>
            </a:pPr>
            <a:endParaRPr lang="en-US" sz="3000" dirty="0">
              <a:solidFill>
                <a:schemeClr val="tx1"/>
              </a:solidFill>
            </a:endParaRPr>
          </a:p>
          <a:p>
            <a:pPr lvl="1" algn="l"/>
            <a:r>
              <a:rPr lang="en-US" sz="3000" dirty="0"/>
              <a:t>The agency owns the data</a:t>
            </a:r>
          </a:p>
          <a:p>
            <a:pPr lvl="2">
              <a:buFont typeface="Wingdings" panose="05000000000000000000" pitchFamily="2" charset="2"/>
              <a:buChar char="§"/>
            </a:pPr>
            <a:r>
              <a:rPr lang="en-US" sz="2800" dirty="0"/>
              <a:t>MSHP merely serves as a conduit </a:t>
            </a:r>
          </a:p>
          <a:p>
            <a:pPr lvl="1" algn="l"/>
            <a:endParaRPr lang="en-US" sz="3000" dirty="0"/>
          </a:p>
          <a:p>
            <a:pPr lvl="1" algn="l"/>
            <a:r>
              <a:rPr lang="en-US" sz="3000" dirty="0">
                <a:solidFill>
                  <a:schemeClr val="tx1"/>
                </a:solidFill>
              </a:rPr>
              <a:t>The agency will be able to </a:t>
            </a:r>
            <a:r>
              <a:rPr lang="en-US" sz="3000" dirty="0"/>
              <a:t>update </a:t>
            </a:r>
            <a:r>
              <a:rPr lang="en-US" sz="3000" dirty="0">
                <a:solidFill>
                  <a:schemeClr val="tx1"/>
                </a:solidFill>
              </a:rPr>
              <a:t>data </a:t>
            </a: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85081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r>
              <a:rPr lang="en-US" sz="4000" dirty="0"/>
              <a:t>How will this data be used/reported? </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a:xfrm>
            <a:off x="838200" y="1690688"/>
            <a:ext cx="10515600" cy="4486275"/>
          </a:xfrm>
        </p:spPr>
        <p:txBody>
          <a:bodyPr>
            <a:normAutofit/>
          </a:bodyPr>
          <a:lstStyle/>
          <a:p>
            <a:pPr algn="just">
              <a:buFont typeface="Wingdings" panose="05000000000000000000" pitchFamily="2" charset="2"/>
              <a:buChar char="Ø"/>
            </a:pPr>
            <a:r>
              <a:rPr lang="en-US" sz="2600" dirty="0"/>
              <a:t>Per the FBI: </a:t>
            </a:r>
          </a:p>
          <a:p>
            <a:pPr lvl="1" algn="just"/>
            <a:r>
              <a:rPr lang="en-US" sz="2600" dirty="0"/>
              <a:t>No personally identifiable information is collected about those involved</a:t>
            </a:r>
          </a:p>
          <a:p>
            <a:pPr lvl="1" algn="just"/>
            <a:endParaRPr lang="en-US" sz="2600" dirty="0"/>
          </a:p>
          <a:p>
            <a:pPr lvl="1" algn="just"/>
            <a:r>
              <a:rPr lang="en-US" sz="2600" dirty="0"/>
              <a:t>An agency wishing to not provide some information, such as officer characteristics may submit incomplete reports with some data as “pending” or “unknown.”</a:t>
            </a:r>
          </a:p>
          <a:p>
            <a:pPr algn="just"/>
            <a:endParaRPr lang="en-US" sz="2400" b="1" dirty="0">
              <a:solidFill>
                <a:schemeClr val="tx1"/>
              </a:solidFill>
            </a:endParaRPr>
          </a:p>
        </p:txBody>
      </p:sp>
    </p:spTree>
    <p:extLst>
      <p:ext uri="{BB962C8B-B14F-4D97-AF65-F5344CB8AC3E}">
        <p14:creationId xmlns:p14="http://schemas.microsoft.com/office/powerpoint/2010/main" val="306408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D3A-4064-46EE-ADE4-99B1BBAC7AE2}"/>
              </a:ext>
            </a:extLst>
          </p:cNvPr>
          <p:cNvSpPr>
            <a:spLocks noGrp="1"/>
          </p:cNvSpPr>
          <p:nvPr>
            <p:ph type="title"/>
          </p:nvPr>
        </p:nvSpPr>
        <p:spPr/>
        <p:txBody>
          <a:bodyPr>
            <a:normAutofit/>
          </a:bodyPr>
          <a:lstStyle/>
          <a:p>
            <a:pPr algn="ctr"/>
            <a:r>
              <a:rPr lang="en-US" dirty="0"/>
              <a:t>Use of Force – DPS REPORTING</a:t>
            </a:r>
          </a:p>
        </p:txBody>
      </p:sp>
      <p:sp>
        <p:nvSpPr>
          <p:cNvPr id="3" name="Subtitle 2">
            <a:extLst>
              <a:ext uri="{FF2B5EF4-FFF2-40B4-BE49-F238E27FC236}">
                <a16:creationId xmlns:a16="http://schemas.microsoft.com/office/drawing/2014/main" id="{7106D1ED-7B54-4F6A-8B20-DCA1EF48F1AF}"/>
              </a:ext>
            </a:extLst>
          </p:cNvPr>
          <p:cNvSpPr>
            <a:spLocks noGrp="1"/>
          </p:cNvSpPr>
          <p:nvPr>
            <p:ph idx="1"/>
          </p:nvPr>
        </p:nvSpPr>
        <p:spPr/>
        <p:txBody>
          <a:bodyPr>
            <a:normAutofit/>
          </a:bodyPr>
          <a:lstStyle/>
          <a:p>
            <a:pPr marL="0" indent="0">
              <a:buNone/>
            </a:pPr>
            <a:endParaRPr lang="en-US" sz="3000" b="1" dirty="0">
              <a:solidFill>
                <a:schemeClr val="tx1"/>
              </a:solidFill>
            </a:endParaRPr>
          </a:p>
          <a:p>
            <a:pPr marL="914400" lvl="1" indent="-457200" algn="l">
              <a:buFont typeface="Wingdings" panose="05000000000000000000" pitchFamily="2" charset="2"/>
              <a:buChar char="Ø"/>
            </a:pPr>
            <a:r>
              <a:rPr lang="en-US" sz="2400" dirty="0">
                <a:solidFill>
                  <a:schemeClr val="tx1"/>
                </a:solidFill>
              </a:rPr>
              <a:t>DPS will begin defining report types </a:t>
            </a:r>
            <a:r>
              <a:rPr lang="en-US" sz="2400" dirty="0"/>
              <a:t>in late</a:t>
            </a:r>
            <a:r>
              <a:rPr lang="en-US" sz="2400" dirty="0">
                <a:solidFill>
                  <a:schemeClr val="tx1"/>
                </a:solidFill>
              </a:rPr>
              <a:t> 2022 with an expected public release date </a:t>
            </a:r>
            <a:r>
              <a:rPr lang="en-US" sz="2400" dirty="0"/>
              <a:t>of</a:t>
            </a:r>
            <a:r>
              <a:rPr lang="en-US" sz="2400" dirty="0">
                <a:solidFill>
                  <a:schemeClr val="tx1"/>
                </a:solidFill>
              </a:rPr>
              <a:t> 2023</a:t>
            </a:r>
          </a:p>
          <a:p>
            <a:pPr marL="914400" lvl="1" indent="-457200" algn="l">
              <a:buFont typeface="Wingdings" panose="05000000000000000000" pitchFamily="2" charset="2"/>
              <a:buChar char="Ø"/>
            </a:pPr>
            <a:endParaRPr lang="en-US" sz="2400" dirty="0">
              <a:solidFill>
                <a:schemeClr val="tx1"/>
              </a:solidFill>
            </a:endParaRPr>
          </a:p>
          <a:p>
            <a:pPr marL="914400" lvl="1" indent="-457200" algn="l">
              <a:buFont typeface="Wingdings" panose="05000000000000000000" pitchFamily="2" charset="2"/>
              <a:buChar char="Ø"/>
            </a:pPr>
            <a:r>
              <a:rPr lang="en-US" sz="2400" dirty="0"/>
              <a:t>For public consumption, all public queries for Missouri will be directed to the FBI’S Crime Data Explorer (CDE) website</a:t>
            </a:r>
            <a:endParaRPr lang="en-US" sz="2400" dirty="0">
              <a:solidFill>
                <a:schemeClr val="tx1"/>
              </a:solidFill>
            </a:endParaRPr>
          </a:p>
          <a:p>
            <a:pPr lvl="1" algn="l"/>
            <a:endParaRPr lang="en-US" sz="3000" dirty="0">
              <a:solidFill>
                <a:schemeClr val="tx1"/>
              </a:solidFill>
            </a:endParaRPr>
          </a:p>
          <a:p>
            <a:pPr marL="914400" lvl="1" indent="-457200" algn="l">
              <a:buFont typeface="Wingdings" panose="05000000000000000000" pitchFamily="2" charset="2"/>
              <a:buChar char="Ø"/>
            </a:pPr>
            <a:endParaRPr lang="en-US" sz="3000" dirty="0">
              <a:solidFill>
                <a:schemeClr val="tx1"/>
              </a:solidFill>
            </a:endParaRPr>
          </a:p>
          <a:p>
            <a:pPr lvl="1" algn="l"/>
            <a:endParaRPr lang="en-US" sz="2200" dirty="0"/>
          </a:p>
          <a:p>
            <a:pPr marL="1028700" lvl="1" indent="-571500" algn="l">
              <a:buFont typeface="Wingdings" panose="05000000000000000000" pitchFamily="2" charset="2"/>
              <a:buChar char="Ø"/>
            </a:pPr>
            <a:endParaRPr lang="en-US" sz="3000" dirty="0">
              <a:solidFill>
                <a:schemeClr val="tx1"/>
              </a:solidFill>
            </a:endParaRPr>
          </a:p>
        </p:txBody>
      </p:sp>
    </p:spTree>
    <p:extLst>
      <p:ext uri="{BB962C8B-B14F-4D97-AF65-F5344CB8AC3E}">
        <p14:creationId xmlns:p14="http://schemas.microsoft.com/office/powerpoint/2010/main" val="1588662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1377</TotalTime>
  <Words>2029</Words>
  <Application>Microsoft Office PowerPoint</Application>
  <PresentationFormat>Widescreen</PresentationFormat>
  <Paragraphs>239</Paragraphs>
  <Slides>37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Damask</vt:lpstr>
      <vt:lpstr>Use of Force Data Collection</vt:lpstr>
      <vt:lpstr>What are the benefits?</vt:lpstr>
      <vt:lpstr>HOW WAS IT DEVELOPED?</vt:lpstr>
      <vt:lpstr>Use of Force - Requirements</vt:lpstr>
      <vt:lpstr>Use of Force - Definitions</vt:lpstr>
      <vt:lpstr>What Qualifies as an Incident? </vt:lpstr>
      <vt:lpstr>Use of Force Data</vt:lpstr>
      <vt:lpstr>How will this data be used/reported? </vt:lpstr>
      <vt:lpstr>Use of Force – DPS REPORTING</vt:lpstr>
      <vt:lpstr>Use of Force – FBI Publication</vt:lpstr>
      <vt:lpstr>Use of Force – FBI Publication</vt:lpstr>
      <vt:lpstr>Use of Force – CDE </vt:lpstr>
      <vt:lpstr>Use of Force</vt:lpstr>
      <vt:lpstr>Registration process</vt:lpstr>
      <vt:lpstr>How to Get Access</vt:lpstr>
      <vt:lpstr>Use of Force - Registration</vt:lpstr>
      <vt:lpstr>Use of Force – Registration </vt:lpstr>
      <vt:lpstr>Use of Force – User Access Request Form</vt:lpstr>
      <vt:lpstr>Use of Force – Registration </vt:lpstr>
      <vt:lpstr>When do Submissions begin? </vt:lpstr>
      <vt:lpstr>SUBMISSION REQUIREMENTS</vt:lpstr>
      <vt:lpstr>Let’s Break Down the Details</vt:lpstr>
      <vt:lpstr>Do you have a qualifying incident?</vt:lpstr>
      <vt:lpstr>USE OF FORCE - DEFINITIONS</vt:lpstr>
      <vt:lpstr>Use of Force - Definitions</vt:lpstr>
      <vt:lpstr>Use of Force - Definitions</vt:lpstr>
      <vt:lpstr>Now that I know I have an incident what do I do?</vt:lpstr>
      <vt:lpstr>Use of Force - Submissions</vt:lpstr>
      <vt:lpstr>Use of Force</vt:lpstr>
      <vt:lpstr>Use of Force – Uploading Data</vt:lpstr>
      <vt:lpstr>Use of Force – Uploading Data</vt:lpstr>
      <vt:lpstr>Use of Force – Uploading Data</vt:lpstr>
      <vt:lpstr>Use of Force – Uploading Data</vt:lpstr>
      <vt:lpstr>Use of Force – Uploading Data </vt:lpstr>
      <vt:lpstr>Use of Force - Entry</vt:lpstr>
      <vt:lpstr>Use of force</vt:lpstr>
      <vt:lpstr>Use of Force -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force</dc:title>
  <dc:creator>Cline, Scott</dc:creator>
  <cp:lastModifiedBy>Neeley, Kevin R.</cp:lastModifiedBy>
  <cp:revision>131</cp:revision>
  <cp:lastPrinted>2022-01-18T19:52:52Z</cp:lastPrinted>
  <dcterms:created xsi:type="dcterms:W3CDTF">2022-01-03T15:13:17Z</dcterms:created>
  <dcterms:modified xsi:type="dcterms:W3CDTF">2022-01-27T20:12:07Z</dcterms:modified>
</cp:coreProperties>
</file>